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tags/tag6.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theme/theme3.xml" ContentType="application/vnd.openxmlformats-officedocument.theme+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tags/tag13.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Lst>
  <p:notesMasterIdLst>
    <p:notesMasterId r:id="rId33"/>
  </p:notesMasterIdLst>
  <p:handoutMasterIdLst>
    <p:handoutMasterId r:id="rId34"/>
  </p:handoutMasterIdLst>
  <p:sldIdLst>
    <p:sldId id="3642" r:id="rId2"/>
    <p:sldId id="3664" r:id="rId3"/>
    <p:sldId id="3644" r:id="rId4"/>
    <p:sldId id="3665" r:id="rId5"/>
    <p:sldId id="3672" r:id="rId6"/>
    <p:sldId id="3666" r:id="rId7"/>
    <p:sldId id="3673" r:id="rId8"/>
    <p:sldId id="3667" r:id="rId9"/>
    <p:sldId id="3679" r:id="rId10"/>
    <p:sldId id="3678" r:id="rId11"/>
    <p:sldId id="3683" r:id="rId12"/>
    <p:sldId id="3686" r:id="rId13"/>
    <p:sldId id="3685" r:id="rId14"/>
    <p:sldId id="3684" r:id="rId15"/>
    <p:sldId id="3677" r:id="rId16"/>
    <p:sldId id="3702" r:id="rId17"/>
    <p:sldId id="3669" r:id="rId18"/>
    <p:sldId id="3698" r:id="rId19"/>
    <p:sldId id="3689" r:id="rId20"/>
    <p:sldId id="3688" r:id="rId21"/>
    <p:sldId id="3695" r:id="rId22"/>
    <p:sldId id="3696" r:id="rId23"/>
    <p:sldId id="3697" r:id="rId24"/>
    <p:sldId id="3691" r:id="rId25"/>
    <p:sldId id="3692" r:id="rId26"/>
    <p:sldId id="3693" r:id="rId27"/>
    <p:sldId id="3694" r:id="rId28"/>
    <p:sldId id="3674" r:id="rId29"/>
    <p:sldId id="3671" r:id="rId30"/>
    <p:sldId id="3701" r:id="rId31"/>
    <p:sldId id="3663" r:id="rId32"/>
  </p:sldIdLst>
  <p:sldSz cx="12858750" cy="7232650"/>
  <p:notesSz cx="6858000" cy="9144000"/>
  <p:custDataLst>
    <p:tags r:id="rId3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BC1DD"/>
    <a:srgbClr val="333F50"/>
    <a:srgbClr val="8A4795"/>
    <a:srgbClr val="82C0F7"/>
    <a:srgbClr val="0070C0"/>
    <a:srgbClr val="CA8F45"/>
    <a:srgbClr val="C00000"/>
    <a:srgbClr val="0C2744"/>
    <a:srgbClr val="0673AE"/>
    <a:srgbClr val="FE581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470" autoAdjust="0"/>
    <p:restoredTop sz="70505" autoAdjust="0"/>
  </p:normalViewPr>
  <p:slideViewPr>
    <p:cSldViewPr>
      <p:cViewPr varScale="1">
        <p:scale>
          <a:sx n="75" d="100"/>
          <a:sy n="75" d="100"/>
        </p:scale>
        <p:origin x="-1710" y="-90"/>
      </p:cViewPr>
      <p:guideLst>
        <p:guide orient="horz" pos="328"/>
        <p:guide orient="horz" pos="4183"/>
        <p:guide pos="4050"/>
        <p:guide pos="557"/>
        <p:guide pos="7497"/>
        <p:guide pos="6908"/>
      </p:guideLst>
    </p:cSldViewPr>
  </p:slideViewPr>
  <p:outlineViewPr>
    <p:cViewPr>
      <p:scale>
        <a:sx n="100" d="100"/>
        <a:sy n="100" d="100"/>
      </p:scale>
      <p:origin x="0" y="9462"/>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2017/1/10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xmlns=""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2017/1/10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xmlns=""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1</a:t>
            </a:fld>
            <a:endParaRPr lang="en-US" dirty="0"/>
          </a:p>
        </p:txBody>
      </p:sp>
    </p:spTree>
    <p:extLst>
      <p:ext uri="{BB962C8B-B14F-4D97-AF65-F5344CB8AC3E}">
        <p14:creationId xmlns:p14="http://schemas.microsoft.com/office/powerpoint/2010/main" xmlns="" val="1847329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xmlns="" val="3549503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xmlns="" val="3549503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xmlns="" val="3549503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xmlns="" val="3549503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xmlns="" val="3549503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xmlns="" val="2765595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1</a:t>
            </a: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、仿真包括数值仿真和可视化仿真两大类；</a:t>
            </a:r>
            <a:b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b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
            </a:r>
            <a:b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b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可视化仿真分为平面可视化和三维可视化两大类；</a:t>
            </a:r>
            <a:b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b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三维可视化仿真又分为视景仿真和操作应用仿真两大类；</a:t>
            </a:r>
            <a:b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b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
            </a:r>
            <a:b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br>
            <a:r>
              <a:rPr kumimoji="0" lang="zh-CN" altLang="zh-CN"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2</a:t>
            </a: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虚拟现实技术是采用以计算机技术为核心的现代高科技生成逼真的视、听、触觉一体化的特定范围内虚拟的环境。用户甚至可以使用必要的特定装备（如数字化服装、数据手套、数据鞋以及头盔、立体眼镜等），就可以自然的和虚拟环境中的客体进行交互</a:t>
            </a:r>
            <a:r>
              <a:rPr kumimoji="0" lang="zh-CN" altLang="zh-CN"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a:t>
            </a: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相互影响</a:t>
            </a:r>
            <a:r>
              <a:rPr kumimoji="0" lang="zh-CN" altLang="zh-CN"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a:t>
            </a: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从而产生亲临现场的感受和体验。 </a:t>
            </a:r>
            <a:b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b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是包括仿真技术在内的一个大的范畴，而三维仿真系统是虚拟现实的一个子集。虚拟现实技术为准确的描述和再现、预现物理世界的任何的、真实的、从宏观到微观都有真实表现的、符合物理世界规则的事件；而三维仿真技术是模拟真实，以表现为主。</a:t>
            </a:r>
            <a:b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b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
            </a:r>
            <a:b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br>
            <a:r>
              <a:rPr kumimoji="0" lang="zh-CN" altLang="zh-CN"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3</a:t>
            </a: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、三维仿真技术属于虚拟现实范畴，但是虚拟现实技术（工具）属于多媒体技术范畴</a:t>
            </a:r>
            <a:r>
              <a:rPr kumimoji="0" lang="zh-CN" altLang="en-US" sz="9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endParaRPr kumimoji="0" lang="zh-CN" altLang="en-US"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xmlns="" val="3549503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xmlns="" val="1046418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xmlns="" val="1046418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xmlns="" val="104641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xmlns="" val="1370999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xmlns="" val="1046418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xmlns="" val="1157677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xmlns="" val="1046418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xmlns="" val="2765595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31</a:t>
            </a:fld>
            <a:endParaRPr lang="en-US" dirty="0"/>
          </a:p>
        </p:txBody>
      </p:sp>
    </p:spTree>
    <p:extLst>
      <p:ext uri="{BB962C8B-B14F-4D97-AF65-F5344CB8AC3E}">
        <p14:creationId xmlns:p14="http://schemas.microsoft.com/office/powerpoint/2010/main" xmlns="" val="568269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xmlns="" val="1157677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xmlns="" val="1046418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xmlns="" val="1157677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xmlns="" val="1046418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xmlns="" val="1157677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xmlns="" val="1046418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9</a:t>
            </a:fld>
            <a:endParaRPr lang="zh-CN" altLang="en-US"/>
          </a:p>
        </p:txBody>
      </p:sp>
    </p:spTree>
    <p:extLst>
      <p:ext uri="{BB962C8B-B14F-4D97-AF65-F5344CB8AC3E}">
        <p14:creationId xmlns:p14="http://schemas.microsoft.com/office/powerpoint/2010/main" xmlns="" val="1719488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pPr/>
              <a:t>2017/1/10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xmlns="" val="19332886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pPr/>
              <a:t>2017/1/10</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xmlns="" val="3485056897"/>
      </p:ext>
    </p:extLst>
  </p:cSld>
  <p:clrMap bg1="lt1" tx1="dk1" bg2="lt2" tx2="dk2" accent1="accent1" accent2="accent2" accent3="accent3" accent4="accent4" accent5="accent5" accent6="accent6" hlink="hlink" folHlink="folHlink"/>
  <p:sldLayoutIdLst>
    <p:sldLayoutId id="214748370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1.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447973"/>
            <a:ext cx="12858395" cy="5361536"/>
          </a:xfrm>
          <a:prstGeom prst="rect">
            <a:avLst/>
          </a:prstGeom>
          <a:blipFill dpi="0" rotWithShape="1">
            <a:blip r:embed="rId3" cstate="print">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3182938" y="4972987"/>
            <a:ext cx="8847509" cy="1468945"/>
          </a:xfrm>
          <a:prstGeom prst="rect">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0" y="3328293"/>
            <a:ext cx="9669735" cy="2481216"/>
          </a:xfrm>
          <a:prstGeom prst="rect">
            <a:avLst/>
          </a:pr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259"/>
          <p:cNvSpPr>
            <a:spLocks noChangeArrowheads="1"/>
          </p:cNvSpPr>
          <p:nvPr/>
        </p:nvSpPr>
        <p:spPr bwMode="auto">
          <a:xfrm>
            <a:off x="1765300" y="4030198"/>
            <a:ext cx="6213020" cy="738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4799" b="1" dirty="0" smtClean="0">
                <a:solidFill>
                  <a:schemeClr val="bg1"/>
                </a:solidFill>
                <a:cs typeface="Arial" panose="020B0604020202020204" pitchFamily="34" charset="0"/>
              </a:rPr>
              <a:t>思天网络技术有限公司</a:t>
            </a:r>
            <a:endParaRPr lang="zh-CN" altLang="en-US" sz="4799" b="1" dirty="0">
              <a:solidFill>
                <a:schemeClr val="bg1"/>
              </a:solidFill>
              <a:cs typeface="Arial" panose="020B0604020202020204" pitchFamily="34" charset="0"/>
            </a:endParaRPr>
          </a:p>
        </p:txBody>
      </p:sp>
      <p:sp>
        <p:nvSpPr>
          <p:cNvPr id="17" name="矩形 259"/>
          <p:cNvSpPr>
            <a:spLocks noChangeArrowheads="1"/>
          </p:cNvSpPr>
          <p:nvPr/>
        </p:nvSpPr>
        <p:spPr bwMode="auto">
          <a:xfrm>
            <a:off x="1765300" y="5295394"/>
            <a:ext cx="567746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800" dirty="0" smtClean="0">
                <a:solidFill>
                  <a:schemeClr val="bg1"/>
                </a:solidFill>
                <a:cs typeface="Arial" panose="020B0604020202020204" pitchFamily="34" charset="0"/>
              </a:rPr>
              <a:t>2016</a:t>
            </a:r>
            <a:r>
              <a:rPr lang="zh-CN" altLang="en-US" sz="1800" dirty="0" smtClean="0">
                <a:solidFill>
                  <a:schemeClr val="bg1"/>
                </a:solidFill>
                <a:cs typeface="Arial" panose="020B0604020202020204" pitchFamily="34" charset="0"/>
              </a:rPr>
              <a:t>年</a:t>
            </a:r>
            <a:r>
              <a:rPr lang="en-US" altLang="zh-CN" sz="1800" dirty="0" smtClean="0">
                <a:solidFill>
                  <a:schemeClr val="bg1"/>
                </a:solidFill>
                <a:cs typeface="Arial" panose="020B0604020202020204" pitchFamily="34" charset="0"/>
              </a:rPr>
              <a:t>11</a:t>
            </a:r>
            <a:r>
              <a:rPr lang="zh-CN" altLang="en-US" sz="1800" dirty="0" smtClean="0">
                <a:solidFill>
                  <a:schemeClr val="bg1"/>
                </a:solidFill>
                <a:cs typeface="Arial" panose="020B0604020202020204" pitchFamily="34" charset="0"/>
              </a:rPr>
              <a:t>月</a:t>
            </a:r>
            <a:endParaRPr lang="zh-CN" altLang="en-US" sz="1800" dirty="0">
              <a:solidFill>
                <a:schemeClr val="bg1"/>
              </a:solidFill>
              <a:cs typeface="Arial" panose="020B0604020202020204" pitchFamily="34" charset="0"/>
            </a:endParaRPr>
          </a:p>
        </p:txBody>
      </p:sp>
    </p:spTree>
    <p:extLst>
      <p:ext uri="{BB962C8B-B14F-4D97-AF65-F5344CB8AC3E}">
        <p14:creationId xmlns:p14="http://schemas.microsoft.com/office/powerpoint/2010/main" xmlns="" val="2977591004"/>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6"/>
                                        </p:tgtEl>
                                        <p:attrNameLst>
                                          <p:attrName>ppt_y</p:attrName>
                                        </p:attrNameLst>
                                      </p:cBhvr>
                                      <p:tavLst>
                                        <p:tav tm="0">
                                          <p:val>
                                            <p:strVal val="#ppt_y"/>
                                          </p:val>
                                        </p:tav>
                                        <p:tav tm="100000">
                                          <p:val>
                                            <p:strVal val="#ppt_y"/>
                                          </p:val>
                                        </p:tav>
                                      </p:tavLst>
                                    </p:anim>
                                    <p:anim calcmode="lin" valueType="num">
                                      <p:cBhvr>
                                        <p:cTn id="1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6"/>
                                        </p:tgtEl>
                                      </p:cBhvr>
                                    </p:animEffect>
                                  </p:childTnLst>
                                </p:cTn>
                              </p:par>
                            </p:childTnLst>
                          </p:cTn>
                        </p:par>
                        <p:par>
                          <p:cTn id="22" fill="hold">
                            <p:stCondLst>
                              <p:cond delay="145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childTnLst>
                          </p:cTn>
                        </p:par>
                        <p:par>
                          <p:cTn id="26" fill="hold">
                            <p:stCondLst>
                              <p:cond delay="195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7"/>
                                        </p:tgtEl>
                                        <p:attrNameLst>
                                          <p:attrName>ppt_y</p:attrName>
                                        </p:attrNameLst>
                                      </p:cBhvr>
                                      <p:tavLst>
                                        <p:tav tm="0">
                                          <p:val>
                                            <p:strVal val="#ppt_y"/>
                                          </p:val>
                                        </p:tav>
                                        <p:tav tm="100000">
                                          <p:val>
                                            <p:strVal val="#ppt_y"/>
                                          </p:val>
                                        </p:tav>
                                      </p:tavLst>
                                    </p:anim>
                                    <p:anim calcmode="lin" valueType="num">
                                      <p:cBhvr>
                                        <p:cTn id="31"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7"/>
                                        </p:tgtEl>
                                      </p:cBhvr>
                                    </p:animEffect>
                                  </p:childTnLst>
                                </p:cTn>
                              </p:par>
                            </p:childTnLst>
                          </p:cTn>
                        </p:par>
                        <p:par>
                          <p:cTn id="34" fill="hold">
                            <p:stCondLst>
                              <p:cond delay="2800"/>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17"/>
                                        </p:tgtEl>
                                      </p:cBhvr>
                                    </p:animEffect>
                                    <p:animScale>
                                      <p:cBhvr>
                                        <p:cTn id="3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P spid="16" grpId="0"/>
      <p:bldP spid="16" grpId="1"/>
      <p:bldP spid="17" grpId="0"/>
      <p:bldP spid="1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C:\Users\xiaof\Desktop\臭肖峰\bba1cd11728b47104c911adfc3cec3fdfc032363.jpg"/>
          <p:cNvPicPr>
            <a:picLocks noChangeAspect="1" noChangeArrowheads="1"/>
          </p:cNvPicPr>
          <p:nvPr/>
        </p:nvPicPr>
        <p:blipFill>
          <a:blip r:embed="rId3"/>
          <a:srcRect l="2378" t="2594"/>
          <a:stretch>
            <a:fillRect/>
          </a:stretch>
        </p:blipFill>
        <p:spPr bwMode="auto">
          <a:xfrm>
            <a:off x="9429771" y="1187433"/>
            <a:ext cx="2428892" cy="2643206"/>
          </a:xfrm>
          <a:prstGeom prst="rect">
            <a:avLst/>
          </a:prstGeom>
          <a:noFill/>
        </p:spPr>
      </p:pic>
      <p:pic>
        <p:nvPicPr>
          <p:cNvPr id="2056" name="Picture 8" descr="C:\Users\xiaof\Desktop\臭肖峰\201303050324242752.jpg"/>
          <p:cNvPicPr>
            <a:picLocks noChangeAspect="1" noChangeArrowheads="1"/>
          </p:cNvPicPr>
          <p:nvPr/>
        </p:nvPicPr>
        <p:blipFill>
          <a:blip r:embed="rId4" cstate="print"/>
          <a:srcRect l="18837" r="9584"/>
          <a:stretch>
            <a:fillRect/>
          </a:stretch>
        </p:blipFill>
        <p:spPr bwMode="auto">
          <a:xfrm>
            <a:off x="6643689" y="1187433"/>
            <a:ext cx="2428892" cy="2643206"/>
          </a:xfrm>
          <a:prstGeom prst="rect">
            <a:avLst/>
          </a:prstGeom>
          <a:noFill/>
        </p:spPr>
      </p:pic>
      <p:pic>
        <p:nvPicPr>
          <p:cNvPr id="2052" name="Picture 4" descr="C:\Users\xiaof\Desktop\臭肖峰\20141118091825_44076.png"/>
          <p:cNvPicPr>
            <a:picLocks noChangeAspect="1" noChangeArrowheads="1"/>
          </p:cNvPicPr>
          <p:nvPr/>
        </p:nvPicPr>
        <p:blipFill>
          <a:blip r:embed="rId5"/>
          <a:srcRect/>
          <a:stretch>
            <a:fillRect/>
          </a:stretch>
        </p:blipFill>
        <p:spPr bwMode="auto">
          <a:xfrm>
            <a:off x="3857607" y="1187433"/>
            <a:ext cx="2428892" cy="2643206"/>
          </a:xfrm>
          <a:prstGeom prst="rect">
            <a:avLst/>
          </a:prstGeom>
          <a:noFill/>
        </p:spPr>
      </p:pic>
      <p:pic>
        <p:nvPicPr>
          <p:cNvPr id="2051" name="Picture 3" descr="C:\Users\xiaof\Desktop\臭肖峰\1456470642.jpg"/>
          <p:cNvPicPr>
            <a:picLocks noChangeAspect="1" noChangeArrowheads="1"/>
          </p:cNvPicPr>
          <p:nvPr/>
        </p:nvPicPr>
        <p:blipFill>
          <a:blip r:embed="rId6"/>
          <a:srcRect/>
          <a:stretch>
            <a:fillRect/>
          </a:stretch>
        </p:blipFill>
        <p:spPr bwMode="auto">
          <a:xfrm>
            <a:off x="1071524" y="1187433"/>
            <a:ext cx="2428893" cy="2643206"/>
          </a:xfrm>
          <a:prstGeom prst="rect">
            <a:avLst/>
          </a:prstGeom>
          <a:noFill/>
        </p:spPr>
      </p:pic>
      <p:sp>
        <p:nvSpPr>
          <p:cNvPr id="14" name="矩形 13"/>
          <p:cNvSpPr/>
          <p:nvPr/>
        </p:nvSpPr>
        <p:spPr bwMode="auto">
          <a:xfrm>
            <a:off x="1520047" y="3064009"/>
            <a:ext cx="1443182" cy="1540287"/>
          </a:xfrm>
          <a:prstGeom prst="rect">
            <a:avLst/>
          </a:prstGeom>
          <a:solidFill>
            <a:schemeClr val="accent1">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15" name="矩形 14"/>
          <p:cNvSpPr/>
          <p:nvPr/>
        </p:nvSpPr>
        <p:spPr bwMode="auto">
          <a:xfrm>
            <a:off x="4342830" y="3047088"/>
            <a:ext cx="1443182" cy="1540287"/>
          </a:xfrm>
          <a:prstGeom prst="rect">
            <a:avLst/>
          </a:prstGeom>
          <a:solidFill>
            <a:schemeClr val="accent2">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16" name="矩形 15"/>
          <p:cNvSpPr/>
          <p:nvPr/>
        </p:nvSpPr>
        <p:spPr bwMode="auto">
          <a:xfrm>
            <a:off x="9929837" y="3044821"/>
            <a:ext cx="1443182" cy="1540287"/>
          </a:xfrm>
          <a:prstGeom prst="rect">
            <a:avLst/>
          </a:prstGeom>
          <a:solidFill>
            <a:schemeClr val="accent4">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17" name="矩形 16"/>
          <p:cNvSpPr/>
          <p:nvPr/>
        </p:nvSpPr>
        <p:spPr bwMode="auto">
          <a:xfrm>
            <a:off x="7143755" y="3044821"/>
            <a:ext cx="1443182" cy="1540287"/>
          </a:xfrm>
          <a:prstGeom prst="rect">
            <a:avLst/>
          </a:prstGeom>
          <a:solidFill>
            <a:schemeClr val="accent3">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24" name="文本框 23"/>
          <p:cNvSpPr txBox="1">
            <a:spLocks noChangeArrowheads="1"/>
          </p:cNvSpPr>
          <p:nvPr/>
        </p:nvSpPr>
        <p:spPr bwMode="auto">
          <a:xfrm>
            <a:off x="1768349" y="3638089"/>
            <a:ext cx="1013072" cy="358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spcAft>
                <a:spcPts val="0"/>
              </a:spcAft>
              <a:buNone/>
            </a:pPr>
            <a:r>
              <a:rPr lang="en-US" altLang="zh-CN"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DELMIA</a:t>
            </a:r>
          </a:p>
          <a:p>
            <a:pPr algn="ctr">
              <a:spcBef>
                <a:spcPts val="0"/>
              </a:spcBef>
              <a:spcAft>
                <a:spcPts val="0"/>
              </a:spcAft>
              <a:buNone/>
            </a:pPr>
            <a:r>
              <a:rPr lang="zh-CN" altLang="en-US"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流程仿真</a:t>
            </a:r>
            <a:endParaRPr lang="en-US" altLang="zh-CN" sz="14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32" name="Content Placeholder 2"/>
          <p:cNvSpPr txBox="1">
            <a:spLocks/>
          </p:cNvSpPr>
          <p:nvPr/>
        </p:nvSpPr>
        <p:spPr>
          <a:xfrm>
            <a:off x="1024497" y="5012335"/>
            <a:ext cx="2547358" cy="890006"/>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工程全流程仿真</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系统间接口匹配协调与分析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机构运动模拟</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动态间隙分析</a:t>
            </a:r>
            <a:endParaRPr lang="en-US" altLang="zh-CN" sz="11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4" name="Content Placeholder 2"/>
          <p:cNvSpPr txBox="1">
            <a:spLocks/>
          </p:cNvSpPr>
          <p:nvPr/>
        </p:nvSpPr>
        <p:spPr>
          <a:xfrm>
            <a:off x="3929045" y="5012335"/>
            <a:ext cx="2547358" cy="890006"/>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chemeClr val="accent2"/>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虚拟维修</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2"/>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操作可达性</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2"/>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可视性分析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2"/>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操作流程动画演示</a:t>
            </a:r>
            <a:r>
              <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endParaRPr lang="en-US" altLang="zh-CN" sz="11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文本框 41"/>
          <p:cNvSpPr txBox="1">
            <a:spLocks noChangeArrowheads="1"/>
          </p:cNvSpPr>
          <p:nvPr/>
        </p:nvSpPr>
        <p:spPr bwMode="auto">
          <a:xfrm>
            <a:off x="4548494" y="3638089"/>
            <a:ext cx="1013072" cy="358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spcAft>
                <a:spcPts val="0"/>
              </a:spcAft>
              <a:buNone/>
            </a:pPr>
            <a:r>
              <a:rPr lang="en-US" altLang="zh-CN"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DELMIA</a:t>
            </a:r>
          </a:p>
          <a:p>
            <a:pPr algn="ctr">
              <a:spcBef>
                <a:spcPts val="0"/>
              </a:spcBef>
              <a:spcAft>
                <a:spcPts val="0"/>
              </a:spcAft>
              <a:buNone/>
            </a:pPr>
            <a:r>
              <a:rPr lang="zh-CN" altLang="en-US"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人机工程仿真</a:t>
            </a:r>
            <a:endParaRPr lang="en-US" altLang="zh-CN" sz="14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3" name="文本框 42"/>
          <p:cNvSpPr txBox="1">
            <a:spLocks noChangeArrowheads="1"/>
          </p:cNvSpPr>
          <p:nvPr/>
        </p:nvSpPr>
        <p:spPr bwMode="auto">
          <a:xfrm>
            <a:off x="7356349" y="3638089"/>
            <a:ext cx="1013072" cy="358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spcAft>
                <a:spcPts val="0"/>
              </a:spcAft>
              <a:buNone/>
            </a:pPr>
            <a:r>
              <a:rPr lang="en-US" altLang="zh-CN"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CATIA/CREO</a:t>
            </a:r>
          </a:p>
          <a:p>
            <a:pPr algn="ctr">
              <a:spcBef>
                <a:spcPts val="0"/>
              </a:spcBef>
              <a:spcAft>
                <a:spcPts val="0"/>
              </a:spcAft>
              <a:buNone/>
            </a:pPr>
            <a:r>
              <a:rPr lang="zh-CN" altLang="en-US"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三维工程建模</a:t>
            </a:r>
            <a:endParaRPr lang="en-US" altLang="zh-CN" sz="14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4" name="文本框 43"/>
          <p:cNvSpPr txBox="1">
            <a:spLocks noChangeArrowheads="1"/>
          </p:cNvSpPr>
          <p:nvPr/>
        </p:nvSpPr>
        <p:spPr bwMode="auto">
          <a:xfrm>
            <a:off x="10118021" y="3638089"/>
            <a:ext cx="1013072" cy="358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spcAft>
                <a:spcPts val="0"/>
              </a:spcAft>
              <a:buNone/>
            </a:pPr>
            <a:r>
              <a:rPr lang="zh-CN" altLang="en-US"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动力学工程分析</a:t>
            </a:r>
            <a:endParaRPr lang="en-US" altLang="zh-CN" sz="14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8" name="任意多边形 27"/>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0" name="文本框 28"/>
          <p:cNvSpPr>
            <a:spLocks noChangeArrowheads="1"/>
          </p:cNvSpPr>
          <p:nvPr/>
        </p:nvSpPr>
        <p:spPr bwMode="auto">
          <a:xfrm>
            <a:off x="497968" y="165848"/>
            <a:ext cx="2847975" cy="40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数字化设计与仿真</a:t>
            </a:r>
            <a:endParaRPr lang="en-US" altLang="zh-CN" sz="2000" dirty="0">
              <a:solidFill>
                <a:srgbClr val="006AB6"/>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Content Placeholder 2"/>
          <p:cNvSpPr txBox="1">
            <a:spLocks/>
          </p:cNvSpPr>
          <p:nvPr/>
        </p:nvSpPr>
        <p:spPr>
          <a:xfrm>
            <a:off x="6668099" y="5012335"/>
            <a:ext cx="2547358" cy="890006"/>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chemeClr val="accent3"/>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常规建模、特殊件建模、行为建模</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3"/>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装配及动静态干涉分析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3"/>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各类机构运动学分析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3"/>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管路电气三维设计及分析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3"/>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实物三维扫描的</a:t>
            </a:r>
            <a:r>
              <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CATIA</a:t>
            </a: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逆向设计</a:t>
            </a:r>
            <a:endParaRPr lang="en-US" altLang="zh-CN" sz="11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6" name="Content Placeholder 2"/>
          <p:cNvSpPr txBox="1">
            <a:spLocks/>
          </p:cNvSpPr>
          <p:nvPr/>
        </p:nvSpPr>
        <p:spPr>
          <a:xfrm>
            <a:off x="9572646" y="5012335"/>
            <a:ext cx="3286103" cy="890006"/>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chemeClr val="accent4"/>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多刚体动力学分析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4"/>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刚柔耦合动力学分析（</a:t>
            </a:r>
            <a:r>
              <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Adams</a:t>
            </a: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altLang="zh-CN" sz="1100" b="1" dirty="0" err="1"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Simpack</a:t>
            </a: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4"/>
              </a:buClr>
              <a:buFont typeface="Wingdings" pitchFamily="2" charset="2"/>
              <a:buChar char="l"/>
            </a:pPr>
            <a:r>
              <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CATIA</a:t>
            </a: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运动机构分析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4"/>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大变形冲击动力学响应分析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4"/>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液体晃动分析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4"/>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计算流体力学分析</a:t>
            </a:r>
            <a:endParaRPr lang="en-US" altLang="zh-CN" sz="11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xmlns="" val="515380505"/>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xiaof\Desktop\臭肖峰\maxresdefault.jpg"/>
          <p:cNvPicPr>
            <a:picLocks noChangeAspect="1" noChangeArrowheads="1"/>
          </p:cNvPicPr>
          <p:nvPr/>
        </p:nvPicPr>
        <p:blipFill>
          <a:blip r:embed="rId3" cstate="print"/>
          <a:srcRect/>
          <a:stretch>
            <a:fillRect/>
          </a:stretch>
        </p:blipFill>
        <p:spPr bwMode="auto">
          <a:xfrm>
            <a:off x="714335" y="1187433"/>
            <a:ext cx="3714776" cy="2089562"/>
          </a:xfrm>
          <a:prstGeom prst="rect">
            <a:avLst/>
          </a:prstGeom>
          <a:noFill/>
        </p:spPr>
      </p:pic>
      <p:sp>
        <p:nvSpPr>
          <p:cNvPr id="14" name="矩形 13"/>
          <p:cNvSpPr/>
          <p:nvPr/>
        </p:nvSpPr>
        <p:spPr bwMode="auto">
          <a:xfrm>
            <a:off x="1162858" y="3064009"/>
            <a:ext cx="1443182" cy="1540287"/>
          </a:xfrm>
          <a:prstGeom prst="rect">
            <a:avLst/>
          </a:prstGeom>
          <a:solidFill>
            <a:schemeClr val="accent1">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24" name="文本框 23"/>
          <p:cNvSpPr txBox="1">
            <a:spLocks noChangeArrowheads="1"/>
          </p:cNvSpPr>
          <p:nvPr/>
        </p:nvSpPr>
        <p:spPr bwMode="auto">
          <a:xfrm>
            <a:off x="1411160" y="3638089"/>
            <a:ext cx="1013072" cy="358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spcAft>
                <a:spcPts val="0"/>
              </a:spcAft>
              <a:buNone/>
            </a:pPr>
            <a:r>
              <a:rPr lang="en-US" altLang="zh-CN"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DELMIA</a:t>
            </a:r>
          </a:p>
          <a:p>
            <a:pPr algn="ctr">
              <a:spcBef>
                <a:spcPts val="0"/>
              </a:spcBef>
              <a:spcAft>
                <a:spcPts val="0"/>
              </a:spcAft>
              <a:buNone/>
            </a:pPr>
            <a:r>
              <a:rPr lang="zh-CN" altLang="en-US"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流程仿真</a:t>
            </a:r>
            <a:endParaRPr lang="en-US" altLang="zh-CN" sz="14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32" name="Content Placeholder 2"/>
          <p:cNvSpPr txBox="1">
            <a:spLocks/>
          </p:cNvSpPr>
          <p:nvPr/>
        </p:nvSpPr>
        <p:spPr>
          <a:xfrm>
            <a:off x="1024497" y="5012335"/>
            <a:ext cx="2547358" cy="890006"/>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工程全流程仿真</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系统间接口匹配协调与分析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机构运动模拟</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动态间隙分析</a:t>
            </a:r>
            <a:endParaRPr lang="en-US" altLang="zh-CN" sz="11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8" name="任意多边形 27"/>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0" name="文本框 28"/>
          <p:cNvSpPr>
            <a:spLocks noChangeArrowheads="1"/>
          </p:cNvSpPr>
          <p:nvPr/>
        </p:nvSpPr>
        <p:spPr bwMode="auto">
          <a:xfrm>
            <a:off x="497968" y="165848"/>
            <a:ext cx="2847975" cy="40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数字化设计与仿真</a:t>
            </a:r>
            <a:endParaRPr lang="en-US" altLang="zh-CN" sz="2000" dirty="0">
              <a:solidFill>
                <a:srgbClr val="006AB6"/>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8" name="直接连接符 47"/>
          <p:cNvCxnSpPr/>
          <p:nvPr/>
        </p:nvCxnSpPr>
        <p:spPr>
          <a:xfrm rot="10800000">
            <a:off x="714335" y="1187433"/>
            <a:ext cx="357190"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714335" y="1187433"/>
            <a:ext cx="11430080" cy="5359438"/>
            <a:chOff x="714335" y="1187433"/>
            <a:chExt cx="11430080" cy="5359438"/>
          </a:xfrm>
        </p:grpSpPr>
        <p:sp>
          <p:nvSpPr>
            <p:cNvPr id="21" name="矩形 20"/>
            <p:cNvSpPr/>
            <p:nvPr/>
          </p:nvSpPr>
          <p:spPr bwMode="auto">
            <a:xfrm>
              <a:off x="4000483" y="2401879"/>
              <a:ext cx="8143932" cy="4143404"/>
            </a:xfrm>
            <a:prstGeom prst="rect">
              <a:avLst/>
            </a:prstGeom>
            <a:solidFill>
              <a:schemeClr val="accent1">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cxnSp>
          <p:nvCxnSpPr>
            <p:cNvPr id="23" name="直接连接符 22"/>
            <p:cNvCxnSpPr/>
            <p:nvPr/>
          </p:nvCxnSpPr>
          <p:spPr>
            <a:xfrm>
              <a:off x="3143227" y="1187433"/>
              <a:ext cx="214314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679938" y="1794656"/>
              <a:ext cx="1213652"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1963796" y="3866358"/>
              <a:ext cx="5357056"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14335" y="6545283"/>
              <a:ext cx="11430080" cy="15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62" name="文本框 23"/>
          <p:cNvSpPr txBox="1">
            <a:spLocks noChangeArrowheads="1"/>
          </p:cNvSpPr>
          <p:nvPr/>
        </p:nvSpPr>
        <p:spPr bwMode="auto">
          <a:xfrm>
            <a:off x="4571987" y="2973383"/>
            <a:ext cx="7072362" cy="2857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帮助客户检验产品与产品间接口的匹配性和密封性；</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帮助客户模拟多自由度产品的运动过程，检查动态过程中产品各零部件协调性；</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帮助客户评价和优化车间平面布置和设备布置方案；</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帮助客户在虚拟环境提前实现全工程流程仿真模拟，梳理流程中关键操作及关键环节，合</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理组织生产过程，有效利用生产资源；</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制作系统运行或车间生产运行过程动画，用于对外交流协调或宣传。</a:t>
            </a:r>
            <a:endParaRPr lang="en-US" altLang="zh-CN" sz="14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xmlns="" val="515380505"/>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xiaof\Desktop\臭肖峰\delmia1.png"/>
          <p:cNvPicPr>
            <a:picLocks noChangeAspect="1" noChangeArrowheads="1"/>
          </p:cNvPicPr>
          <p:nvPr/>
        </p:nvPicPr>
        <p:blipFill>
          <a:blip r:embed="rId3"/>
          <a:srcRect/>
          <a:stretch>
            <a:fillRect/>
          </a:stretch>
        </p:blipFill>
        <p:spPr bwMode="auto">
          <a:xfrm>
            <a:off x="714335" y="1187433"/>
            <a:ext cx="4071589" cy="2714644"/>
          </a:xfrm>
          <a:prstGeom prst="rect">
            <a:avLst/>
          </a:prstGeom>
          <a:noFill/>
        </p:spPr>
      </p:pic>
      <p:sp>
        <p:nvSpPr>
          <p:cNvPr id="15" name="矩形 14"/>
          <p:cNvSpPr/>
          <p:nvPr/>
        </p:nvSpPr>
        <p:spPr bwMode="auto">
          <a:xfrm>
            <a:off x="1199558" y="3047088"/>
            <a:ext cx="1443182" cy="1540287"/>
          </a:xfrm>
          <a:prstGeom prst="rect">
            <a:avLst/>
          </a:prstGeom>
          <a:solidFill>
            <a:schemeClr val="accent2">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34" name="Content Placeholder 2"/>
          <p:cNvSpPr txBox="1">
            <a:spLocks/>
          </p:cNvSpPr>
          <p:nvPr/>
        </p:nvSpPr>
        <p:spPr>
          <a:xfrm>
            <a:off x="1095935" y="5012335"/>
            <a:ext cx="2547358" cy="890006"/>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chemeClr val="accent2"/>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虚拟维修</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2"/>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操作可达性</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2"/>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可视性分析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2"/>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操作流程动画演示</a:t>
            </a:r>
            <a:r>
              <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endParaRPr lang="en-US" altLang="zh-CN" sz="11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文本框 41"/>
          <p:cNvSpPr txBox="1">
            <a:spLocks noChangeArrowheads="1"/>
          </p:cNvSpPr>
          <p:nvPr/>
        </p:nvSpPr>
        <p:spPr bwMode="auto">
          <a:xfrm>
            <a:off x="1405222" y="3638089"/>
            <a:ext cx="1013072" cy="358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spcAft>
                <a:spcPts val="0"/>
              </a:spcAft>
              <a:buNone/>
            </a:pPr>
            <a:r>
              <a:rPr lang="en-US" altLang="zh-CN"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DELMIA</a:t>
            </a:r>
          </a:p>
          <a:p>
            <a:pPr algn="ctr">
              <a:spcBef>
                <a:spcPts val="0"/>
              </a:spcBef>
              <a:spcAft>
                <a:spcPts val="0"/>
              </a:spcAft>
              <a:buNone/>
            </a:pPr>
            <a:r>
              <a:rPr lang="zh-CN" altLang="en-US"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人机工程仿真</a:t>
            </a:r>
            <a:endParaRPr lang="en-US" altLang="zh-CN" sz="14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8" name="任意多边形 27"/>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0" name="文本框 28"/>
          <p:cNvSpPr>
            <a:spLocks noChangeArrowheads="1"/>
          </p:cNvSpPr>
          <p:nvPr/>
        </p:nvSpPr>
        <p:spPr bwMode="auto">
          <a:xfrm>
            <a:off x="497968" y="165848"/>
            <a:ext cx="2847975" cy="40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数字化设计与仿真</a:t>
            </a:r>
            <a:endParaRPr lang="en-US" altLang="zh-CN" sz="2000" dirty="0">
              <a:solidFill>
                <a:srgbClr val="006AB6"/>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1" name="组合 20"/>
          <p:cNvGrpSpPr/>
          <p:nvPr/>
        </p:nvGrpSpPr>
        <p:grpSpPr>
          <a:xfrm>
            <a:off x="714335" y="1187433"/>
            <a:ext cx="11430080" cy="5359438"/>
            <a:chOff x="714335" y="1187433"/>
            <a:chExt cx="11430080" cy="5359438"/>
          </a:xfrm>
          <a:solidFill>
            <a:schemeClr val="accent2">
              <a:alpha val="70000"/>
            </a:schemeClr>
          </a:solidFill>
        </p:grpSpPr>
        <p:sp>
          <p:nvSpPr>
            <p:cNvPr id="22" name="矩形 21"/>
            <p:cNvSpPr/>
            <p:nvPr/>
          </p:nvSpPr>
          <p:spPr bwMode="auto">
            <a:xfrm>
              <a:off x="4000483" y="2401879"/>
              <a:ext cx="8143932" cy="4143404"/>
            </a:xfrm>
            <a:prstGeom prst="rect">
              <a:avLst/>
            </a:prstGeom>
            <a:solidFill>
              <a:schemeClr val="accent2">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cxnSp>
          <p:nvCxnSpPr>
            <p:cNvPr id="23" name="直接连接符 22"/>
            <p:cNvCxnSpPr/>
            <p:nvPr/>
          </p:nvCxnSpPr>
          <p:spPr>
            <a:xfrm>
              <a:off x="3143227" y="1187433"/>
              <a:ext cx="2143140" cy="1588"/>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4679938" y="1794656"/>
              <a:ext cx="1213652" cy="794"/>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1963796" y="3866358"/>
              <a:ext cx="5357056" cy="794"/>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14335" y="6545283"/>
              <a:ext cx="11430080" cy="1588"/>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5" name="文本框 23"/>
          <p:cNvSpPr txBox="1">
            <a:spLocks noChangeArrowheads="1"/>
          </p:cNvSpPr>
          <p:nvPr/>
        </p:nvSpPr>
        <p:spPr bwMode="auto">
          <a:xfrm>
            <a:off x="4571987" y="2973383"/>
            <a:ext cx="7072362" cy="2857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帮助客户实际模拟工人装配操作具体过程；</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帮助客户验证设计产品的可装配性；</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帮助客户验证新型工装、设备、产品在与人交互过程中的设计合理性；</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针对高劳动强度岗位，利用虚拟工人进行功效分析，提高作业效率，提升操作安全性和舒</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适性；</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用以进行新员工实际上手操作前的虚拟培训。</a:t>
            </a:r>
            <a:endParaRPr lang="en-US" altLang="zh-CN" sz="14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xmlns="" val="515380505"/>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xiaof\Desktop\臭肖峰\catia_1.jpg"/>
          <p:cNvPicPr>
            <a:picLocks noChangeAspect="1" noChangeArrowheads="1"/>
          </p:cNvPicPr>
          <p:nvPr/>
        </p:nvPicPr>
        <p:blipFill>
          <a:blip r:embed="rId3"/>
          <a:srcRect/>
          <a:stretch>
            <a:fillRect/>
          </a:stretch>
        </p:blipFill>
        <p:spPr bwMode="auto">
          <a:xfrm>
            <a:off x="714336" y="1187433"/>
            <a:ext cx="3571899" cy="2379259"/>
          </a:xfrm>
          <a:prstGeom prst="rect">
            <a:avLst/>
          </a:prstGeom>
          <a:noFill/>
        </p:spPr>
      </p:pic>
      <p:sp>
        <p:nvSpPr>
          <p:cNvPr id="17" name="矩形 16"/>
          <p:cNvSpPr/>
          <p:nvPr/>
        </p:nvSpPr>
        <p:spPr bwMode="auto">
          <a:xfrm>
            <a:off x="1214401" y="3044821"/>
            <a:ext cx="1443182" cy="1540287"/>
          </a:xfrm>
          <a:prstGeom prst="rect">
            <a:avLst/>
          </a:prstGeom>
          <a:solidFill>
            <a:schemeClr val="accent3">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43" name="文本框 42"/>
          <p:cNvSpPr txBox="1">
            <a:spLocks noChangeArrowheads="1"/>
          </p:cNvSpPr>
          <p:nvPr/>
        </p:nvSpPr>
        <p:spPr bwMode="auto">
          <a:xfrm>
            <a:off x="1426995" y="3638089"/>
            <a:ext cx="1013072" cy="358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spcAft>
                <a:spcPts val="0"/>
              </a:spcAft>
              <a:buNone/>
            </a:pPr>
            <a:r>
              <a:rPr lang="en-US" altLang="zh-CN"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CATIA/CREO</a:t>
            </a:r>
          </a:p>
          <a:p>
            <a:pPr algn="ctr">
              <a:spcBef>
                <a:spcPts val="0"/>
              </a:spcBef>
              <a:spcAft>
                <a:spcPts val="0"/>
              </a:spcAft>
              <a:buNone/>
            </a:pPr>
            <a:r>
              <a:rPr lang="zh-CN" altLang="en-US"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三维工程建模</a:t>
            </a:r>
            <a:endParaRPr lang="en-US" altLang="zh-CN" sz="14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8" name="任意多边形 27"/>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0" name="文本框 28"/>
          <p:cNvSpPr>
            <a:spLocks noChangeArrowheads="1"/>
          </p:cNvSpPr>
          <p:nvPr/>
        </p:nvSpPr>
        <p:spPr bwMode="auto">
          <a:xfrm>
            <a:off x="497968" y="165848"/>
            <a:ext cx="2847975" cy="40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数字化设计与仿真</a:t>
            </a:r>
            <a:endParaRPr lang="en-US" altLang="zh-CN" sz="2000" dirty="0">
              <a:solidFill>
                <a:srgbClr val="006AB6"/>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Content Placeholder 2"/>
          <p:cNvSpPr txBox="1">
            <a:spLocks/>
          </p:cNvSpPr>
          <p:nvPr/>
        </p:nvSpPr>
        <p:spPr>
          <a:xfrm>
            <a:off x="1095935" y="5012335"/>
            <a:ext cx="2547358" cy="890006"/>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chemeClr val="accent3"/>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常规建模、特殊件建模、行为建模</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3"/>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装配及动静态干涉分析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3"/>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各类机构运动学分析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3"/>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管路电气三维设计及分析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3"/>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实物三维扫描的</a:t>
            </a:r>
            <a:r>
              <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CATIA</a:t>
            </a: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逆向设计</a:t>
            </a:r>
            <a:endParaRPr lang="en-US" altLang="zh-CN" sz="11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21" name="组合 20"/>
          <p:cNvGrpSpPr/>
          <p:nvPr/>
        </p:nvGrpSpPr>
        <p:grpSpPr>
          <a:xfrm>
            <a:off x="714335" y="1187433"/>
            <a:ext cx="11430080" cy="5359438"/>
            <a:chOff x="714335" y="1187433"/>
            <a:chExt cx="11430080" cy="5359438"/>
          </a:xfrm>
        </p:grpSpPr>
        <p:sp>
          <p:nvSpPr>
            <p:cNvPr id="22" name="矩形 21"/>
            <p:cNvSpPr/>
            <p:nvPr/>
          </p:nvSpPr>
          <p:spPr bwMode="auto">
            <a:xfrm>
              <a:off x="4000483" y="2401879"/>
              <a:ext cx="8143932" cy="4143404"/>
            </a:xfrm>
            <a:prstGeom prst="rect">
              <a:avLst/>
            </a:prstGeom>
            <a:solidFill>
              <a:schemeClr val="accent3">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cxnSp>
          <p:nvCxnSpPr>
            <p:cNvPr id="23" name="直接连接符 22"/>
            <p:cNvCxnSpPr/>
            <p:nvPr/>
          </p:nvCxnSpPr>
          <p:spPr>
            <a:xfrm>
              <a:off x="3143227" y="1187433"/>
              <a:ext cx="214314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4679938" y="1794656"/>
              <a:ext cx="1213652" cy="79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1963796" y="3866358"/>
              <a:ext cx="5357056" cy="79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14335" y="6545283"/>
              <a:ext cx="1143008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5" name="文本框 23"/>
          <p:cNvSpPr txBox="1">
            <a:spLocks noChangeArrowheads="1"/>
          </p:cNvSpPr>
          <p:nvPr/>
        </p:nvSpPr>
        <p:spPr bwMode="auto">
          <a:xfrm>
            <a:off x="4571987" y="2973383"/>
            <a:ext cx="7072362" cy="2857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帮助客户进行产品具体三维建模工作；</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帮助客户实现管路或电缆等柔性三维布局；</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根据客户实际需求建立常用零部件库、元器件库、标准件库、工具工装库、厂房设备库等</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三维模型资源库，方便客户随时调用，节省设计时间；</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针对复杂产品部件，帮助客户构建结构间运动关系定义，用于后续计算分析；</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对大型实物产品进行三维激光扫描，逆向建立</a:t>
            </a:r>
            <a:r>
              <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1:1</a:t>
            </a: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扫描模型，可用于与产品理论模型的超差</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分析，</a:t>
            </a:r>
            <a:r>
              <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3D</a:t>
            </a: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打印还原等。</a:t>
            </a:r>
            <a:endParaRPr lang="en-US" altLang="zh-CN" sz="14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xmlns="" val="515380505"/>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of\Desktop\臭肖峰\truck_crash.jpg"/>
          <p:cNvPicPr>
            <a:picLocks noChangeAspect="1" noChangeArrowheads="1"/>
          </p:cNvPicPr>
          <p:nvPr/>
        </p:nvPicPr>
        <p:blipFill>
          <a:blip r:embed="rId3" cstate="print"/>
          <a:srcRect/>
          <a:stretch>
            <a:fillRect/>
          </a:stretch>
        </p:blipFill>
        <p:spPr bwMode="auto">
          <a:xfrm>
            <a:off x="714335" y="1187433"/>
            <a:ext cx="3859183" cy="2171425"/>
          </a:xfrm>
          <a:prstGeom prst="rect">
            <a:avLst/>
          </a:prstGeom>
          <a:noFill/>
        </p:spPr>
      </p:pic>
      <p:sp>
        <p:nvSpPr>
          <p:cNvPr id="16" name="矩形 15"/>
          <p:cNvSpPr/>
          <p:nvPr/>
        </p:nvSpPr>
        <p:spPr bwMode="auto">
          <a:xfrm>
            <a:off x="1214401" y="3044821"/>
            <a:ext cx="1443182" cy="1540287"/>
          </a:xfrm>
          <a:prstGeom prst="rect">
            <a:avLst/>
          </a:prstGeom>
          <a:solidFill>
            <a:schemeClr val="accent4">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44" name="文本框 43"/>
          <p:cNvSpPr txBox="1">
            <a:spLocks noChangeArrowheads="1"/>
          </p:cNvSpPr>
          <p:nvPr/>
        </p:nvSpPr>
        <p:spPr bwMode="auto">
          <a:xfrm>
            <a:off x="1402585" y="3638089"/>
            <a:ext cx="1013072" cy="358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spcAft>
                <a:spcPts val="0"/>
              </a:spcAft>
              <a:buNone/>
            </a:pPr>
            <a:r>
              <a:rPr lang="zh-CN" altLang="en-US" sz="1400" dirty="0" smtClean="0">
                <a:solidFill>
                  <a:schemeClr val="bg1"/>
                </a:solidFill>
                <a:latin typeface="Arial" panose="020B0604020202020204" pitchFamily="34" charset="0"/>
                <a:cs typeface="Arial" panose="020B0604020202020204" pitchFamily="34" charset="0"/>
                <a:sym typeface="Arial" panose="020B0604020202020204" pitchFamily="34" charset="0"/>
              </a:rPr>
              <a:t>动力学工程分析</a:t>
            </a:r>
            <a:endParaRPr lang="en-US" altLang="zh-CN" sz="14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8" name="任意多边形 27"/>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0" name="文本框 28"/>
          <p:cNvSpPr>
            <a:spLocks noChangeArrowheads="1"/>
          </p:cNvSpPr>
          <p:nvPr/>
        </p:nvSpPr>
        <p:spPr bwMode="auto">
          <a:xfrm>
            <a:off x="497968" y="165848"/>
            <a:ext cx="2847975" cy="40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数字化设计与仿真</a:t>
            </a:r>
            <a:endParaRPr lang="en-US" altLang="zh-CN" sz="2000" dirty="0">
              <a:solidFill>
                <a:srgbClr val="006AB6"/>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Content Placeholder 2"/>
          <p:cNvSpPr txBox="1">
            <a:spLocks/>
          </p:cNvSpPr>
          <p:nvPr/>
        </p:nvSpPr>
        <p:spPr>
          <a:xfrm>
            <a:off x="1214400" y="5012335"/>
            <a:ext cx="3286103" cy="890006"/>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chemeClr val="accent4"/>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多刚体动力学分析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4"/>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刚柔耦合动力学分析（</a:t>
            </a:r>
            <a:r>
              <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Adams</a:t>
            </a: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altLang="zh-CN" sz="1100" b="1" dirty="0" err="1"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Simpack</a:t>
            </a: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4"/>
              </a:buClr>
              <a:buFont typeface="Wingdings" pitchFamily="2" charset="2"/>
              <a:buChar char="l"/>
            </a:pPr>
            <a:r>
              <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CATIA</a:t>
            </a: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运动机构分析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4"/>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大变形冲击动力学响应分析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4"/>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液体晃动分析</a:t>
            </a:r>
            <a:endParaRPr lang="en-US" altLang="zh-CN"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buClr>
                <a:schemeClr val="accent4"/>
              </a:buClr>
              <a:buFont typeface="Wingdings" pitchFamily="2" charset="2"/>
              <a:buChar char="l"/>
            </a:pPr>
            <a:r>
              <a:rPr lang="zh-CN" altLang="en-US" sz="1100" b="1"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计算流体力学分析</a:t>
            </a:r>
            <a:endParaRPr lang="en-US" altLang="zh-CN" sz="11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21" name="组合 20"/>
          <p:cNvGrpSpPr/>
          <p:nvPr/>
        </p:nvGrpSpPr>
        <p:grpSpPr>
          <a:xfrm>
            <a:off x="714335" y="1187433"/>
            <a:ext cx="11430080" cy="5359438"/>
            <a:chOff x="714335" y="1187433"/>
            <a:chExt cx="11430080" cy="5359438"/>
          </a:xfrm>
        </p:grpSpPr>
        <p:sp>
          <p:nvSpPr>
            <p:cNvPr id="22" name="矩形 21"/>
            <p:cNvSpPr/>
            <p:nvPr/>
          </p:nvSpPr>
          <p:spPr bwMode="auto">
            <a:xfrm>
              <a:off x="4000483" y="2401879"/>
              <a:ext cx="8143932" cy="4143404"/>
            </a:xfrm>
            <a:prstGeom prst="rect">
              <a:avLst/>
            </a:prstGeom>
            <a:solidFill>
              <a:schemeClr val="accent4">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cxnSp>
          <p:nvCxnSpPr>
            <p:cNvPr id="23" name="直接连接符 22"/>
            <p:cNvCxnSpPr/>
            <p:nvPr/>
          </p:nvCxnSpPr>
          <p:spPr>
            <a:xfrm>
              <a:off x="3143227" y="1187433"/>
              <a:ext cx="2143140" cy="158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4679938" y="1794656"/>
              <a:ext cx="1213652" cy="79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1963796" y="3866358"/>
              <a:ext cx="5357056" cy="79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14335" y="6545283"/>
              <a:ext cx="11430080" cy="158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5" name="文本框 23"/>
          <p:cNvSpPr txBox="1">
            <a:spLocks noChangeArrowheads="1"/>
          </p:cNvSpPr>
          <p:nvPr/>
        </p:nvSpPr>
        <p:spPr bwMode="auto">
          <a:xfrm>
            <a:off x="4571987" y="2973383"/>
            <a:ext cx="7072362" cy="2857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使用成熟商软如</a:t>
            </a:r>
            <a:r>
              <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Adams</a:t>
            </a: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a:t>
            </a:r>
            <a:r>
              <a:rPr lang="en-US" altLang="zh-CN" sz="1400" b="1" dirty="0" err="1" smtClean="0">
                <a:solidFill>
                  <a:schemeClr val="bg1"/>
                </a:solidFill>
                <a:latin typeface="Arial" panose="020B0604020202020204" pitchFamily="34" charset="0"/>
                <a:cs typeface="Arial" panose="020B0604020202020204" pitchFamily="34" charset="0"/>
                <a:sym typeface="Arial" panose="020B0604020202020204" pitchFamily="34" charset="0"/>
              </a:rPr>
              <a:t>Simpack</a:t>
            </a: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等进行多刚体或刚柔耦合动力学分析（如线缆、绳索等）；</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利用显式有限元方法进行刚体大碰撞、大变形分析，如碰撞、冲击导致的材料失效；</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r>
              <a:rPr lang="zh-CN" altLang="en-US" sz="1400" b="1" dirty="0" smtClean="0">
                <a:solidFill>
                  <a:schemeClr val="bg1"/>
                </a:solidFill>
                <a:latin typeface="Arial" panose="020B0604020202020204" pitchFamily="34" charset="0"/>
                <a:cs typeface="Arial" panose="020B0604020202020204" pitchFamily="34" charset="0"/>
                <a:sym typeface="Arial" panose="020B0604020202020204" pitchFamily="34" charset="0"/>
              </a:rPr>
              <a:t>模拟产品内部液体形态对外部环境的响应，如液体导弹燃油在飞行过程中的晃动问题。</a:t>
            </a: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a:spcBef>
                <a:spcPts val="0"/>
              </a:spcBef>
              <a:spcAft>
                <a:spcPts val="0"/>
              </a:spcAft>
              <a:buNone/>
            </a:pPr>
            <a:endParaRPr lang="en-US" altLang="zh-CN" sz="1400" b="1"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xmlns="" val="515380505"/>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直角三角形 22"/>
          <p:cNvSpPr/>
          <p:nvPr/>
        </p:nvSpPr>
        <p:spPr>
          <a:xfrm rot="10800000">
            <a:off x="998213" y="3289116"/>
            <a:ext cx="474591" cy="197341"/>
          </a:xfrm>
          <a:prstGeom prst="rtTriangle">
            <a:avLst/>
          </a:prstGeom>
          <a:solidFill>
            <a:schemeClr val="tx1">
              <a:lumMod val="65000"/>
              <a:lumOff val="35000"/>
            </a:schemeClr>
          </a:solidFill>
          <a:ln w="12700" cap="flat" cmpd="sng" algn="ctr">
            <a:noFill/>
            <a:prstDash val="solid"/>
            <a:miter lim="800000"/>
          </a:ln>
          <a:effectLst/>
        </p:spPr>
        <p:txBody>
          <a:bodyPr rtlCol="0" anchor="ctr"/>
          <a:lstStyle/>
          <a:p>
            <a:pPr algn="ctr" defTabSz="1285829">
              <a:defRPr/>
            </a:pPr>
            <a:endParaRPr lang="zh-CN" altLang="en-US" sz="2531" kern="0">
              <a:solidFill>
                <a:sysClr val="window" lastClr="FFFFFF"/>
              </a:solidFill>
              <a:latin typeface="微软雅黑"/>
              <a:ea typeface="微软雅黑"/>
            </a:endParaRPr>
          </a:p>
        </p:txBody>
      </p:sp>
      <p:pic>
        <p:nvPicPr>
          <p:cNvPr id="3075" name="Picture 3" descr="C:\Users\xiaof\Desktop\臭肖峰\RPH01.jpg"/>
          <p:cNvPicPr>
            <a:picLocks noChangeAspect="1" noChangeArrowheads="1"/>
          </p:cNvPicPr>
          <p:nvPr/>
        </p:nvPicPr>
        <p:blipFill>
          <a:blip r:embed="rId3"/>
          <a:srcRect/>
          <a:stretch>
            <a:fillRect/>
          </a:stretch>
        </p:blipFill>
        <p:spPr bwMode="auto">
          <a:xfrm>
            <a:off x="1449834" y="1323260"/>
            <a:ext cx="2214578" cy="2214578"/>
          </a:xfrm>
          <a:prstGeom prst="rect">
            <a:avLst/>
          </a:prstGeom>
          <a:noFill/>
        </p:spPr>
      </p:pic>
      <p:pic>
        <p:nvPicPr>
          <p:cNvPr id="3074" name="Picture 2" descr="C:\Users\xiaof\Desktop\臭肖峰\023b5bb5c9ea15cef03f5a9fb5003af33b87b257.jpg"/>
          <p:cNvPicPr>
            <a:picLocks noChangeAspect="1" noChangeArrowheads="1"/>
          </p:cNvPicPr>
          <p:nvPr/>
        </p:nvPicPr>
        <p:blipFill>
          <a:blip r:embed="rId4"/>
          <a:srcRect/>
          <a:stretch>
            <a:fillRect/>
          </a:stretch>
        </p:blipFill>
        <p:spPr bwMode="auto">
          <a:xfrm>
            <a:off x="3856279" y="1323260"/>
            <a:ext cx="7594875" cy="4572032"/>
          </a:xfrm>
          <a:prstGeom prst="rect">
            <a:avLst/>
          </a:prstGeom>
          <a:noFill/>
        </p:spPr>
      </p:pic>
      <p:sp>
        <p:nvSpPr>
          <p:cNvPr id="31" name="矩形 30"/>
          <p:cNvSpPr/>
          <p:nvPr/>
        </p:nvSpPr>
        <p:spPr>
          <a:xfrm>
            <a:off x="1471105" y="3709272"/>
            <a:ext cx="2199405" cy="2193069"/>
          </a:xfrm>
          <a:prstGeom prst="rect">
            <a:avLst/>
          </a:prstGeom>
          <a:blipFill dpi="0" rotWithShape="1">
            <a:blip r:embed="rId5" cstate="print">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98213" y="2609144"/>
            <a:ext cx="2094695" cy="688318"/>
          </a:xfrm>
          <a:prstGeom prst="rect">
            <a:avLst/>
          </a:prstGeom>
          <a:solidFill>
            <a:schemeClr val="accent1"/>
          </a:solidFill>
          <a:ln w="12700" cap="flat" cmpd="sng" algn="ctr">
            <a:noFill/>
            <a:prstDash val="solid"/>
            <a:miter lim="800000"/>
          </a:ln>
          <a:effectLst/>
        </p:spPr>
        <p:txBody>
          <a:bodyPr rtlCol="0" anchor="ctr"/>
          <a:lstStyle/>
          <a:p>
            <a:pPr algn="ctr" defTabSz="1285829">
              <a:defRPr/>
            </a:pPr>
            <a:endParaRPr lang="zh-CN" altLang="en-US" sz="2531" kern="0">
              <a:solidFill>
                <a:sysClr val="window" lastClr="FFFFFF"/>
              </a:solidFill>
              <a:latin typeface="微软雅黑"/>
              <a:ea typeface="微软雅黑"/>
            </a:endParaRPr>
          </a:p>
        </p:txBody>
      </p:sp>
      <p:sp>
        <p:nvSpPr>
          <p:cNvPr id="24" name="矩形 23"/>
          <p:cNvSpPr/>
          <p:nvPr/>
        </p:nvSpPr>
        <p:spPr>
          <a:xfrm>
            <a:off x="1003042" y="4966598"/>
            <a:ext cx="2094695" cy="688318"/>
          </a:xfrm>
          <a:prstGeom prst="rect">
            <a:avLst/>
          </a:prstGeom>
          <a:solidFill>
            <a:schemeClr val="accent3"/>
          </a:solidFill>
          <a:ln w="12700" cap="flat" cmpd="sng" algn="ctr">
            <a:noFill/>
            <a:prstDash val="solid"/>
            <a:miter lim="800000"/>
          </a:ln>
          <a:effectLst/>
        </p:spPr>
        <p:txBody>
          <a:bodyPr rtlCol="0" anchor="ctr"/>
          <a:lstStyle/>
          <a:p>
            <a:pPr algn="ctr" defTabSz="1285829">
              <a:defRPr/>
            </a:pPr>
            <a:endParaRPr lang="zh-CN" altLang="en-US" sz="2531" kern="0">
              <a:solidFill>
                <a:sysClr val="window" lastClr="FFFFFF"/>
              </a:solidFill>
              <a:latin typeface="微软雅黑"/>
              <a:ea typeface="微软雅黑"/>
            </a:endParaRPr>
          </a:p>
        </p:txBody>
      </p:sp>
      <p:sp>
        <p:nvSpPr>
          <p:cNvPr id="25" name="直角三角形 24"/>
          <p:cNvSpPr/>
          <p:nvPr/>
        </p:nvSpPr>
        <p:spPr>
          <a:xfrm rot="10800000">
            <a:off x="1003042" y="5646570"/>
            <a:ext cx="474591" cy="197341"/>
          </a:xfrm>
          <a:prstGeom prst="rtTriangle">
            <a:avLst/>
          </a:prstGeom>
          <a:solidFill>
            <a:schemeClr val="tx1">
              <a:lumMod val="65000"/>
              <a:lumOff val="35000"/>
            </a:schemeClr>
          </a:solidFill>
          <a:ln w="12700" cap="flat" cmpd="sng" algn="ctr">
            <a:noFill/>
            <a:prstDash val="solid"/>
            <a:miter lim="800000"/>
          </a:ln>
          <a:effectLst/>
        </p:spPr>
        <p:txBody>
          <a:bodyPr rtlCol="0" anchor="ctr"/>
          <a:lstStyle/>
          <a:p>
            <a:pPr algn="ctr" defTabSz="1285829">
              <a:defRPr/>
            </a:pPr>
            <a:endParaRPr lang="zh-CN" altLang="en-US" sz="2531" kern="0">
              <a:solidFill>
                <a:sysClr val="window" lastClr="FFFFFF"/>
              </a:solidFill>
              <a:latin typeface="微软雅黑"/>
              <a:ea typeface="微软雅黑"/>
            </a:endParaRPr>
          </a:p>
        </p:txBody>
      </p:sp>
      <p:sp>
        <p:nvSpPr>
          <p:cNvPr id="27" name="矩形 26"/>
          <p:cNvSpPr/>
          <p:nvPr/>
        </p:nvSpPr>
        <p:spPr>
          <a:xfrm flipH="1">
            <a:off x="9051661" y="1513098"/>
            <a:ext cx="2878440" cy="688318"/>
          </a:xfrm>
          <a:prstGeom prst="rect">
            <a:avLst/>
          </a:prstGeom>
          <a:solidFill>
            <a:schemeClr val="accent2"/>
          </a:solidFill>
          <a:ln w="12700" cap="flat" cmpd="sng" algn="ctr">
            <a:noFill/>
            <a:prstDash val="solid"/>
            <a:miter lim="800000"/>
          </a:ln>
          <a:effectLst/>
        </p:spPr>
        <p:txBody>
          <a:bodyPr rtlCol="0" anchor="ctr"/>
          <a:lstStyle/>
          <a:p>
            <a:pPr algn="ctr" defTabSz="1285829">
              <a:defRPr/>
            </a:pPr>
            <a:endParaRPr lang="zh-CN" altLang="en-US" sz="2531" kern="0">
              <a:solidFill>
                <a:sysClr val="window" lastClr="FFFFFF"/>
              </a:solidFill>
              <a:latin typeface="微软雅黑"/>
              <a:ea typeface="微软雅黑"/>
            </a:endParaRPr>
          </a:p>
        </p:txBody>
      </p:sp>
      <p:sp>
        <p:nvSpPr>
          <p:cNvPr id="28" name="直角三角形 27"/>
          <p:cNvSpPr/>
          <p:nvPr/>
        </p:nvSpPr>
        <p:spPr>
          <a:xfrm rot="10800000" flipH="1">
            <a:off x="11455510" y="2193070"/>
            <a:ext cx="474591" cy="197341"/>
          </a:xfrm>
          <a:prstGeom prst="rtTriangle">
            <a:avLst/>
          </a:prstGeom>
          <a:solidFill>
            <a:schemeClr val="tx1">
              <a:lumMod val="65000"/>
              <a:lumOff val="35000"/>
            </a:schemeClr>
          </a:solidFill>
          <a:ln w="12700" cap="flat" cmpd="sng" algn="ctr">
            <a:noFill/>
            <a:prstDash val="solid"/>
            <a:miter lim="800000"/>
          </a:ln>
          <a:effectLst/>
        </p:spPr>
        <p:txBody>
          <a:bodyPr rtlCol="0" anchor="ctr"/>
          <a:lstStyle/>
          <a:p>
            <a:pPr algn="ctr" defTabSz="1285829">
              <a:defRPr/>
            </a:pPr>
            <a:endParaRPr lang="zh-CN" altLang="en-US" sz="2531" kern="0">
              <a:solidFill>
                <a:sysClr val="window" lastClr="FFFFFF"/>
              </a:solidFill>
              <a:latin typeface="微软雅黑"/>
              <a:ea typeface="微软雅黑"/>
            </a:endParaRPr>
          </a:p>
        </p:txBody>
      </p:sp>
      <p:sp>
        <p:nvSpPr>
          <p:cNvPr id="37" name="文本框 19"/>
          <p:cNvSpPr txBox="1"/>
          <p:nvPr/>
        </p:nvSpPr>
        <p:spPr>
          <a:xfrm>
            <a:off x="9554384" y="1591428"/>
            <a:ext cx="2316147" cy="415498"/>
          </a:xfrm>
          <a:prstGeom prst="rect">
            <a:avLst/>
          </a:prstGeom>
          <a:noFill/>
        </p:spPr>
        <p:txBody>
          <a:bodyPr wrap="none" rtlCol="0">
            <a:spAutoFit/>
          </a:bodyPr>
          <a:lstStyle/>
          <a:p>
            <a:pPr algn="just" eaLnBrk="1" hangingPunct="1">
              <a:lnSpc>
                <a:spcPct val="150000"/>
              </a:lnSpc>
              <a:spcBef>
                <a:spcPts val="0"/>
              </a:spcBef>
              <a:spcAft>
                <a:spcPts val="0"/>
              </a:spcAft>
            </a:pPr>
            <a:r>
              <a:rPr lang="zh-CN" altLang="en-US" sz="1400" dirty="0" smtClean="0">
                <a:solidFill>
                  <a:schemeClr val="bg1"/>
                </a:solidFill>
                <a:latin typeface="Arial" panose="020B0604020202020204" pitchFamily="34" charset="0"/>
                <a:ea typeface="微软雅黑" pitchFamily="34" charset="-122"/>
                <a:sym typeface="Arial" panose="020B0604020202020204" pitchFamily="34" charset="0"/>
              </a:rPr>
              <a:t>基于</a:t>
            </a:r>
            <a:r>
              <a:rPr lang="en-US" altLang="zh-CN" sz="1400" dirty="0" smtClean="0">
                <a:solidFill>
                  <a:schemeClr val="bg1"/>
                </a:solidFill>
                <a:latin typeface="Arial" panose="020B0604020202020204" pitchFamily="34" charset="0"/>
                <a:ea typeface="微软雅黑" pitchFamily="34" charset="-122"/>
                <a:sym typeface="Arial" panose="020B0604020202020204" pitchFamily="34" charset="0"/>
              </a:rPr>
              <a:t>CATIA</a:t>
            </a:r>
            <a:r>
              <a:rPr lang="zh-CN" altLang="en-US" sz="1400" dirty="0" smtClean="0">
                <a:solidFill>
                  <a:schemeClr val="bg1"/>
                </a:solidFill>
                <a:latin typeface="Arial" panose="020B0604020202020204" pitchFamily="34" charset="0"/>
                <a:ea typeface="微软雅黑" pitchFamily="34" charset="-122"/>
                <a:sym typeface="Arial" panose="020B0604020202020204" pitchFamily="34" charset="0"/>
              </a:rPr>
              <a:t>平台的二次开发</a:t>
            </a:r>
            <a:endParaRPr lang="zh-CN" altLang="en-US" sz="1400" dirty="0">
              <a:solidFill>
                <a:schemeClr val="bg1"/>
              </a:solidFill>
              <a:latin typeface="Arial" panose="020B0604020202020204" pitchFamily="34" charset="0"/>
              <a:ea typeface="微软雅黑" pitchFamily="34" charset="-122"/>
              <a:sym typeface="Arial" panose="020B0604020202020204" pitchFamily="34" charset="0"/>
            </a:endParaRPr>
          </a:p>
        </p:txBody>
      </p:sp>
      <p:sp>
        <p:nvSpPr>
          <p:cNvPr id="35" name="任意多边形 34"/>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8" name="文本框 28"/>
          <p:cNvSpPr>
            <a:spLocks noChangeArrowheads="1"/>
          </p:cNvSpPr>
          <p:nvPr/>
        </p:nvSpPr>
        <p:spPr bwMode="auto">
          <a:xfrm>
            <a:off x="497968" y="165848"/>
            <a:ext cx="2847975" cy="406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数字化设计与仿真</a:t>
            </a:r>
            <a:endParaRPr lang="en-US" altLang="zh-CN" sz="2000" dirty="0">
              <a:solidFill>
                <a:srgbClr val="006AB6"/>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25"/>
          <p:cNvSpPr txBox="1"/>
          <p:nvPr/>
        </p:nvSpPr>
        <p:spPr>
          <a:xfrm>
            <a:off x="1087815" y="2705058"/>
            <a:ext cx="2698354" cy="523220"/>
          </a:xfrm>
          <a:prstGeom prst="rect">
            <a:avLst/>
          </a:prstGeom>
          <a:noFill/>
        </p:spPr>
        <p:txBody>
          <a:bodyPr wrap="square" rtlCol="0">
            <a:spAutoFit/>
          </a:bodyPr>
          <a:lstStyle/>
          <a:p>
            <a:r>
              <a:rPr lang="zh-CN" altLang="en-US" sz="1200" dirty="0" smtClean="0">
                <a:solidFill>
                  <a:schemeClr val="bg1"/>
                </a:solidFill>
                <a:latin typeface="微软雅黑" pitchFamily="34" charset="-122"/>
                <a:ea typeface="微软雅黑" pitchFamily="34" charset="-122"/>
                <a:cs typeface="Arial" panose="020B0604020202020204" pitchFamily="34" charset="0"/>
                <a:sym typeface="Arial" panose="020B0604020202020204" pitchFamily="34" charset="0"/>
              </a:rPr>
              <a:t>针对</a:t>
            </a:r>
            <a:r>
              <a:rPr lang="en-US" altLang="zh-CN" sz="1200" dirty="0" smtClean="0">
                <a:solidFill>
                  <a:schemeClr val="bg1"/>
                </a:solidFill>
                <a:latin typeface="微软雅黑" pitchFamily="34" charset="-122"/>
                <a:ea typeface="微软雅黑" pitchFamily="34" charset="-122"/>
                <a:cs typeface="Arial" panose="020B0604020202020204" pitchFamily="34" charset="0"/>
                <a:sym typeface="Arial" panose="020B0604020202020204" pitchFamily="34" charset="0"/>
              </a:rPr>
              <a:t>CATIA</a:t>
            </a:r>
            <a:r>
              <a:rPr lang="zh-CN" altLang="en-US" sz="1200" dirty="0" smtClean="0">
                <a:solidFill>
                  <a:schemeClr val="bg1"/>
                </a:solidFill>
                <a:latin typeface="微软雅黑" pitchFamily="34" charset="-122"/>
                <a:ea typeface="微软雅黑" pitchFamily="34" charset="-122"/>
                <a:cs typeface="Arial" panose="020B0604020202020204" pitchFamily="34" charset="0"/>
                <a:sym typeface="Arial" panose="020B0604020202020204" pitchFamily="34" charset="0"/>
              </a:rPr>
              <a:t>进行专业定制</a:t>
            </a:r>
            <a:endParaRPr lang="en-US" altLang="zh-CN" sz="1200" dirty="0" smtClean="0">
              <a:solidFill>
                <a:schemeClr val="bg1"/>
              </a:solidFill>
              <a:latin typeface="微软雅黑" pitchFamily="34" charset="-122"/>
              <a:ea typeface="微软雅黑" pitchFamily="34" charset="-122"/>
              <a:cs typeface="Arial" panose="020B0604020202020204" pitchFamily="34" charset="0"/>
              <a:sym typeface="Arial" panose="020B0604020202020204" pitchFamily="34" charset="0"/>
            </a:endParaRPr>
          </a:p>
          <a:p>
            <a:endParaRPr lang="en-US" altLang="zh-CN" sz="400" dirty="0" smtClean="0">
              <a:solidFill>
                <a:schemeClr val="bg1"/>
              </a:solidFill>
              <a:latin typeface="微软雅黑" pitchFamily="34" charset="-122"/>
              <a:ea typeface="微软雅黑" pitchFamily="34" charset="-122"/>
              <a:cs typeface="Arial" panose="020B0604020202020204" pitchFamily="34" charset="0"/>
              <a:sym typeface="Arial" panose="020B0604020202020204" pitchFamily="34" charset="0"/>
            </a:endParaRPr>
          </a:p>
          <a:p>
            <a:r>
              <a:rPr lang="zh-CN" altLang="en-US" sz="1200" dirty="0" smtClean="0">
                <a:solidFill>
                  <a:schemeClr val="bg1"/>
                </a:solidFill>
                <a:latin typeface="微软雅黑" pitchFamily="34" charset="-122"/>
                <a:ea typeface="微软雅黑" pitchFamily="34" charset="-122"/>
                <a:cs typeface="Arial" panose="020B0604020202020204" pitchFamily="34" charset="0"/>
                <a:sym typeface="Arial" panose="020B0604020202020204" pitchFamily="34" charset="0"/>
              </a:rPr>
              <a:t>通过</a:t>
            </a:r>
            <a:r>
              <a:rPr lang="en-US" altLang="zh-CN" sz="1200" dirty="0" smtClean="0">
                <a:solidFill>
                  <a:schemeClr val="bg1"/>
                </a:solidFill>
                <a:latin typeface="微软雅黑" pitchFamily="34" charset="-122"/>
                <a:ea typeface="微软雅黑" pitchFamily="34" charset="-122"/>
                <a:cs typeface="Arial" panose="020B0604020202020204" pitchFamily="34" charset="0"/>
                <a:sym typeface="Arial" panose="020B0604020202020204" pitchFamily="34" charset="0"/>
              </a:rPr>
              <a:t>CAA</a:t>
            </a:r>
            <a:r>
              <a:rPr lang="zh-CN" altLang="en-US" sz="1200" dirty="0" smtClean="0">
                <a:solidFill>
                  <a:schemeClr val="bg1"/>
                </a:solidFill>
                <a:latin typeface="微软雅黑" pitchFamily="34" charset="-122"/>
                <a:ea typeface="微软雅黑" pitchFamily="34" charset="-122"/>
                <a:cs typeface="Arial" panose="020B0604020202020204" pitchFamily="34" charset="0"/>
                <a:sym typeface="Arial" panose="020B0604020202020204" pitchFamily="34" charset="0"/>
              </a:rPr>
              <a:t>实现专业功能定制</a:t>
            </a:r>
            <a:endParaRPr lang="zh-CN" altLang="en-US" sz="1200" dirty="0">
              <a:latin typeface="微软雅黑" pitchFamily="34" charset="-122"/>
              <a:ea typeface="微软雅黑" pitchFamily="34" charset="-122"/>
            </a:endParaRPr>
          </a:p>
        </p:txBody>
      </p:sp>
      <p:sp>
        <p:nvSpPr>
          <p:cNvPr id="32" name="TextBox 31"/>
          <p:cNvSpPr txBox="1"/>
          <p:nvPr/>
        </p:nvSpPr>
        <p:spPr>
          <a:xfrm>
            <a:off x="1092644" y="5150555"/>
            <a:ext cx="1857388" cy="276999"/>
          </a:xfrm>
          <a:prstGeom prst="rect">
            <a:avLst/>
          </a:prstGeom>
          <a:noFill/>
        </p:spPr>
        <p:txBody>
          <a:bodyPr wrap="square" rtlCol="0">
            <a:spAutoFit/>
          </a:bodyPr>
          <a:lstStyle/>
          <a:p>
            <a:r>
              <a:rPr lang="en-US" altLang="zh-CN" sz="1200" dirty="0" smtClean="0">
                <a:solidFill>
                  <a:schemeClr val="bg1"/>
                </a:solidFill>
                <a:latin typeface="微软雅黑" pitchFamily="34" charset="-122"/>
                <a:ea typeface="微软雅黑" pitchFamily="34" charset="-122"/>
              </a:rPr>
              <a:t>VPM / DPE </a:t>
            </a:r>
            <a:r>
              <a:rPr lang="zh-CN" altLang="en-US" sz="1200" dirty="0" smtClean="0">
                <a:solidFill>
                  <a:schemeClr val="bg1"/>
                </a:solidFill>
                <a:latin typeface="微软雅黑" pitchFamily="34" charset="-122"/>
                <a:ea typeface="微软雅黑" pitchFamily="34" charset="-122"/>
              </a:rPr>
              <a:t>部署实施</a:t>
            </a:r>
            <a:endParaRPr lang="zh-CN" altLang="en-US" sz="1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234161371"/>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27"/>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0" name="文本框 28"/>
          <p:cNvSpPr>
            <a:spLocks noChangeArrowheads="1"/>
          </p:cNvSpPr>
          <p:nvPr/>
        </p:nvSpPr>
        <p:spPr bwMode="auto">
          <a:xfrm>
            <a:off x="497968" y="165848"/>
            <a:ext cx="2847975" cy="40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可视化仿真</a:t>
            </a:r>
            <a:endParaRPr lang="en-US" altLang="zh-CN" sz="2000" dirty="0">
              <a:solidFill>
                <a:srgbClr val="006AB6"/>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357145" y="830243"/>
            <a:ext cx="3143272" cy="135732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文本框 66"/>
          <p:cNvSpPr txBox="1">
            <a:spLocks noChangeArrowheads="1"/>
          </p:cNvSpPr>
          <p:nvPr/>
        </p:nvSpPr>
        <p:spPr bwMode="auto">
          <a:xfrm>
            <a:off x="428583" y="910434"/>
            <a:ext cx="2928958" cy="1107996"/>
          </a:xfrm>
          <a:prstGeom prst="rect">
            <a:avLst/>
          </a:prstGeom>
          <a:noFill/>
          <a:ln>
            <a:noFill/>
          </a:ln>
          <a:extLst/>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indent="360000" algn="just">
              <a:lnSpc>
                <a:spcPct val="150000"/>
              </a:lnSpc>
            </a:pPr>
            <a:r>
              <a:rPr lang="zh-CN" altLang="en-US" sz="1200" b="1" dirty="0" smtClean="0">
                <a:solidFill>
                  <a:schemeClr val="tx1">
                    <a:lumMod val="50000"/>
                    <a:lumOff val="50000"/>
                  </a:schemeClr>
                </a:solidFill>
                <a:latin typeface="Arial" panose="020B0604020202020204" pitchFamily="34" charset="0"/>
                <a:ea typeface="微软雅黑" panose="020B0503020204020204" pitchFamily="34" charset="-122"/>
              </a:rPr>
              <a:t>随着现代仿真技术发展而衍生出来的一种仿真形式，通过增加文本提示、图形、图像、动画表现，使仿真过程更加直观，结果更容易理解，并能验证仿真过程是否正确。</a:t>
            </a:r>
          </a:p>
        </p:txBody>
      </p:sp>
      <p:sp>
        <p:nvSpPr>
          <p:cNvPr id="8" name="矩形 7"/>
          <p:cNvSpPr/>
          <p:nvPr/>
        </p:nvSpPr>
        <p:spPr>
          <a:xfrm>
            <a:off x="4003824" y="1865064"/>
            <a:ext cx="1711172" cy="117975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p:cNvSpPr/>
          <p:nvPr/>
        </p:nvSpPr>
        <p:spPr>
          <a:xfrm>
            <a:off x="4494749" y="1401747"/>
            <a:ext cx="1220246" cy="4603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平面可视化</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六边形 9"/>
          <p:cNvSpPr/>
          <p:nvPr/>
        </p:nvSpPr>
        <p:spPr>
          <a:xfrm>
            <a:off x="1271933" y="3410986"/>
            <a:ext cx="1673675" cy="144263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r>
              <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rPr>
              <a:t>可视化</a:t>
            </a:r>
            <a:endParaRPr lang="en-US" altLang="zh-CN" sz="28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rPr>
              <a:t>仿真</a:t>
            </a:r>
            <a:endParaRPr lang="zh-CN" altLang="en-US" sz="28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1" name="直接箭头连接符 10"/>
          <p:cNvCxnSpPr>
            <a:stCxn id="10" idx="5"/>
            <a:endCxn id="8" idx="1"/>
          </p:cNvCxnSpPr>
          <p:nvPr/>
        </p:nvCxnSpPr>
        <p:spPr>
          <a:xfrm rot="5400000" flipH="1" flipV="1">
            <a:off x="2816365" y="2223528"/>
            <a:ext cx="956043" cy="1418875"/>
          </a:xfrm>
          <a:prstGeom prst="straightConnector1">
            <a:avLst/>
          </a:prstGeom>
          <a:ln w="63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0" idx="1"/>
            <a:endCxn id="18" idx="1"/>
          </p:cNvCxnSpPr>
          <p:nvPr/>
        </p:nvCxnSpPr>
        <p:spPr>
          <a:xfrm rot="16200000" flipH="1">
            <a:off x="2707776" y="4730796"/>
            <a:ext cx="1173220" cy="1418874"/>
          </a:xfrm>
          <a:prstGeom prst="straightConnector1">
            <a:avLst/>
          </a:prstGeom>
          <a:ln w="63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3359" y="2024128"/>
            <a:ext cx="1500198" cy="1020693"/>
          </a:xfrm>
          <a:prstGeom prst="rect">
            <a:avLst/>
          </a:prstGeom>
          <a:noFill/>
        </p:spPr>
        <p:txBody>
          <a:bodyPr wrap="square" lIns="96423" tIns="48211" rIns="96423" bIns="48211" rtlCol="0">
            <a:spAutoFit/>
          </a:bodyPr>
          <a:lstStyle/>
          <a:p>
            <a:pPr algn="just">
              <a:lnSpc>
                <a:spcPct val="120000"/>
              </a:lnSpc>
            </a:pPr>
            <a:r>
              <a:rPr lang="zh-CN" altLang="en-US"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根据客户需求将抽象的原理图、曲线图或者控制信号用二维平面流程的形式表现出来，更加简明易懂、一目了然。</a:t>
            </a:r>
            <a:endParaRPr lang="en-US" altLang="zh-CN"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矩形 17"/>
          <p:cNvSpPr/>
          <p:nvPr/>
        </p:nvSpPr>
        <p:spPr>
          <a:xfrm>
            <a:off x="4003823" y="5436964"/>
            <a:ext cx="2711303" cy="1179757"/>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矩形 18"/>
          <p:cNvSpPr/>
          <p:nvPr/>
        </p:nvSpPr>
        <p:spPr>
          <a:xfrm>
            <a:off x="5137691" y="4999842"/>
            <a:ext cx="2006064" cy="46039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三维可视化</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a:off x="4214797" y="5540491"/>
            <a:ext cx="2428892" cy="1205359"/>
          </a:xfrm>
          <a:prstGeom prst="rect">
            <a:avLst/>
          </a:prstGeom>
          <a:noFill/>
        </p:spPr>
        <p:txBody>
          <a:bodyPr wrap="square" lIns="96423" tIns="48211" rIns="96423" bIns="48211" rtlCol="0">
            <a:spAutoFit/>
          </a:bodyPr>
          <a:lstStyle/>
          <a:p>
            <a:pPr algn="just">
              <a:lnSpc>
                <a:spcPct val="120000"/>
              </a:lnSpc>
            </a:pPr>
            <a:r>
              <a:rPr lang="zh-CN" altLang="en-US"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根据客户需求，开发由模型生成、模型组装、数据配置、模型驱动、场景绘制、特效处理、通道融合等组成的可视化仿真系统，实现以数据驱动仿真结果的呈现。</a:t>
            </a:r>
            <a:endParaRPr lang="en-US" altLang="zh-CN"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endParaRPr lang="en-US" altLang="zh-CN"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26" name="Picture 2"/>
          <p:cNvPicPr>
            <a:picLocks noChangeAspect="1" noChangeArrowheads="1"/>
          </p:cNvPicPr>
          <p:nvPr/>
        </p:nvPicPr>
        <p:blipFill>
          <a:blip r:embed="rId3"/>
          <a:srcRect/>
          <a:stretch>
            <a:fillRect/>
          </a:stretch>
        </p:blipFill>
        <p:spPr bwMode="auto">
          <a:xfrm>
            <a:off x="5714995" y="258739"/>
            <a:ext cx="6667500" cy="27908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715127" y="3473449"/>
            <a:ext cx="5643602" cy="3174527"/>
          </a:xfrm>
          <a:prstGeom prst="rect">
            <a:avLst/>
          </a:prstGeom>
          <a:noFill/>
          <a:ln w="9525">
            <a:noFill/>
            <a:miter lim="800000"/>
            <a:headEnd/>
            <a:tailEnd/>
          </a:ln>
          <a:effectLst/>
        </p:spPr>
      </p:pic>
    </p:spTree>
    <p:extLst>
      <p:ext uri="{BB962C8B-B14F-4D97-AF65-F5344CB8AC3E}">
        <p14:creationId xmlns:p14="http://schemas.microsoft.com/office/powerpoint/2010/main" xmlns="" val="5153805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outVertical)">
                                      <p:cBhvr>
                                        <p:cTn id="18" dur="500"/>
                                        <p:tgtEl>
                                          <p:spTgt spid="9"/>
                                        </p:tgtEl>
                                      </p:cBhvr>
                                    </p:animEffect>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iterate type="lt">
                                    <p:tmPct val="3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100"/>
                                        <p:tgtEl>
                                          <p:spTgt spid="14"/>
                                        </p:tgtEl>
                                      </p:cBhvr>
                                    </p:animEffect>
                                  </p:childTnLst>
                                </p:cTn>
                              </p:par>
                              <p:par>
                                <p:cTn id="28" presetID="36" presetClass="emph" presetSubtype="0" fill="hold" grpId="1" nodeType="withEffect">
                                  <p:stCondLst>
                                    <p:cond delay="0"/>
                                  </p:stCondLst>
                                  <p:iterate type="lt">
                                    <p:tmPct val="30000"/>
                                  </p:iterate>
                                  <p:childTnLst>
                                    <p:animScale>
                                      <p:cBhvr>
                                        <p:cTn id="29" dur="50" autoRev="1" fill="hold">
                                          <p:stCondLst>
                                            <p:cond delay="0"/>
                                          </p:stCondLst>
                                        </p:cTn>
                                        <p:tgtEl>
                                          <p:spTgt spid="14"/>
                                        </p:tgtEl>
                                      </p:cBhvr>
                                      <p:to x="80000" y="100000"/>
                                    </p:animScale>
                                    <p:anim by="(#ppt_w*0.10)" calcmode="lin" valueType="num">
                                      <p:cBhvr>
                                        <p:cTn id="30" dur="50" autoRev="1" fill="hold">
                                          <p:stCondLst>
                                            <p:cond delay="0"/>
                                          </p:stCondLst>
                                        </p:cTn>
                                        <p:tgtEl>
                                          <p:spTgt spid="14"/>
                                        </p:tgtEl>
                                        <p:attrNameLst>
                                          <p:attrName>ppt_x</p:attrName>
                                        </p:attrNameLst>
                                      </p:cBhvr>
                                    </p:anim>
                                    <p:anim by="(-#ppt_w*0.10)" calcmode="lin" valueType="num">
                                      <p:cBhvr>
                                        <p:cTn id="31" dur="50" autoRev="1" fill="hold">
                                          <p:stCondLst>
                                            <p:cond delay="0"/>
                                          </p:stCondLst>
                                        </p:cTn>
                                        <p:tgtEl>
                                          <p:spTgt spid="14"/>
                                        </p:tgtEl>
                                        <p:attrNameLst>
                                          <p:attrName>ppt_y</p:attrName>
                                        </p:attrNameLst>
                                      </p:cBhvr>
                                    </p:anim>
                                    <p:animRot by="-480000">
                                      <p:cBhvr>
                                        <p:cTn id="32" dur="50" autoRev="1" fill="hold">
                                          <p:stCondLst>
                                            <p:cond delay="0"/>
                                          </p:stCondLst>
                                        </p:cTn>
                                        <p:tgtEl>
                                          <p:spTgt spid="14"/>
                                        </p:tgtEl>
                                        <p:attrNameLst>
                                          <p:attrName>r</p:attrName>
                                        </p:attrNameLst>
                                      </p:cBhvr>
                                    </p:animRot>
                                  </p:childTnLst>
                                </p:cTn>
                              </p:par>
                            </p:childTnLst>
                          </p:cTn>
                        </p:par>
                        <p:par>
                          <p:cTn id="33" fill="hold">
                            <p:stCondLst>
                              <p:cond delay="3570"/>
                            </p:stCondLst>
                            <p:childTnLst>
                              <p:par>
                                <p:cTn id="34" presetID="16" presetClass="entr" presetSubtype="37"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arn(outVertical)">
                                      <p:cBhvr>
                                        <p:cTn id="36" dur="500"/>
                                        <p:tgtEl>
                                          <p:spTgt spid="19"/>
                                        </p:tgtEl>
                                      </p:cBhvr>
                                    </p:animEffect>
                                  </p:childTnLst>
                                </p:cTn>
                              </p:par>
                            </p:childTnLst>
                          </p:cTn>
                        </p:par>
                        <p:par>
                          <p:cTn id="37" fill="hold">
                            <p:stCondLst>
                              <p:cond delay="4070"/>
                            </p:stCondLst>
                            <p:childTnLst>
                              <p:par>
                                <p:cTn id="38" presetID="2" presetClass="entr" presetSubtype="1"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0-#ppt_h/2"/>
                                          </p:val>
                                        </p:tav>
                                        <p:tav tm="100000">
                                          <p:val>
                                            <p:strVal val="#ppt_y"/>
                                          </p:val>
                                        </p:tav>
                                      </p:tavLst>
                                    </p:anim>
                                  </p:childTnLst>
                                </p:cTn>
                              </p:par>
                            </p:childTnLst>
                          </p:cTn>
                        </p:par>
                        <p:par>
                          <p:cTn id="42" fill="hold">
                            <p:stCondLst>
                              <p:cond delay="4570"/>
                            </p:stCondLst>
                            <p:childTnLst>
                              <p:par>
                                <p:cTn id="43" presetID="22" presetClass="entr" presetSubtype="8" fill="hold" grpId="0" nodeType="afterEffect">
                                  <p:stCondLst>
                                    <p:cond delay="0"/>
                                  </p:stCondLst>
                                  <p:iterate type="lt">
                                    <p:tmPct val="30000"/>
                                  </p:iterate>
                                  <p:childTnLst>
                                    <p:set>
                                      <p:cBhvr>
                                        <p:cTn id="44" dur="1" fill="hold">
                                          <p:stCondLst>
                                            <p:cond delay="0"/>
                                          </p:stCondLst>
                                        </p:cTn>
                                        <p:tgtEl>
                                          <p:spTgt spid="20"/>
                                        </p:tgtEl>
                                        <p:attrNameLst>
                                          <p:attrName>style.visibility</p:attrName>
                                        </p:attrNameLst>
                                      </p:cBhvr>
                                      <p:to>
                                        <p:strVal val="visible"/>
                                      </p:to>
                                    </p:set>
                                    <p:animEffect transition="in" filter="wipe(left)">
                                      <p:cBhvr>
                                        <p:cTn id="45" dur="100"/>
                                        <p:tgtEl>
                                          <p:spTgt spid="20"/>
                                        </p:tgtEl>
                                      </p:cBhvr>
                                    </p:animEffect>
                                  </p:childTnLst>
                                </p:cTn>
                              </p:par>
                              <p:par>
                                <p:cTn id="46" presetID="36" presetClass="emph" presetSubtype="0" fill="hold" grpId="1" nodeType="withEffect">
                                  <p:stCondLst>
                                    <p:cond delay="0"/>
                                  </p:stCondLst>
                                  <p:iterate type="lt">
                                    <p:tmPct val="30000"/>
                                  </p:iterate>
                                  <p:childTnLst>
                                    <p:animScale>
                                      <p:cBhvr>
                                        <p:cTn id="47" dur="50" autoRev="1" fill="hold">
                                          <p:stCondLst>
                                            <p:cond delay="0"/>
                                          </p:stCondLst>
                                        </p:cTn>
                                        <p:tgtEl>
                                          <p:spTgt spid="20"/>
                                        </p:tgtEl>
                                      </p:cBhvr>
                                      <p:to x="80000" y="100000"/>
                                    </p:animScale>
                                    <p:anim by="(#ppt_w*0.10)" calcmode="lin" valueType="num">
                                      <p:cBhvr>
                                        <p:cTn id="48" dur="50" autoRev="1" fill="hold">
                                          <p:stCondLst>
                                            <p:cond delay="0"/>
                                          </p:stCondLst>
                                        </p:cTn>
                                        <p:tgtEl>
                                          <p:spTgt spid="20"/>
                                        </p:tgtEl>
                                        <p:attrNameLst>
                                          <p:attrName>ppt_x</p:attrName>
                                        </p:attrNameLst>
                                      </p:cBhvr>
                                    </p:anim>
                                    <p:anim by="(-#ppt_w*0.10)" calcmode="lin" valueType="num">
                                      <p:cBhvr>
                                        <p:cTn id="49" dur="50" autoRev="1" fill="hold">
                                          <p:stCondLst>
                                            <p:cond delay="0"/>
                                          </p:stCondLst>
                                        </p:cTn>
                                        <p:tgtEl>
                                          <p:spTgt spid="20"/>
                                        </p:tgtEl>
                                        <p:attrNameLst>
                                          <p:attrName>ppt_y</p:attrName>
                                        </p:attrNameLst>
                                      </p:cBhvr>
                                    </p:anim>
                                    <p:animRot by="-480000">
                                      <p:cBhvr>
                                        <p:cTn id="50" dur="50" autoRev="1" fill="hold">
                                          <p:stCondLst>
                                            <p:cond delay="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4" grpId="1"/>
      <p:bldP spid="18" grpId="0" animBg="1"/>
      <p:bldP spid="19" grpId="0" animBg="1"/>
      <p:bldP spid="20" grpId="0"/>
      <p:bldP spid="2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Users\xiaof\Desktop\臭肖峰\201604061406125111.jpg"/>
          <p:cNvPicPr>
            <a:picLocks noChangeAspect="1" noChangeArrowheads="1"/>
          </p:cNvPicPr>
          <p:nvPr/>
        </p:nvPicPr>
        <p:blipFill>
          <a:blip r:embed="rId3"/>
          <a:srcRect/>
          <a:stretch>
            <a:fillRect/>
          </a:stretch>
        </p:blipFill>
        <p:spPr bwMode="auto">
          <a:xfrm>
            <a:off x="5214929" y="228349"/>
            <a:ext cx="7653511" cy="3316538"/>
          </a:xfrm>
          <a:prstGeom prst="rect">
            <a:avLst/>
          </a:prstGeom>
          <a:noFill/>
        </p:spPr>
      </p:pic>
      <p:pic>
        <p:nvPicPr>
          <p:cNvPr id="57347" name="Picture 3" descr="C:\Users\xiaof\Desktop\臭肖峰\6Q4YHGE1VZWW_20160221_232123_894.jpg"/>
          <p:cNvPicPr>
            <a:picLocks noChangeAspect="1" noChangeArrowheads="1"/>
          </p:cNvPicPr>
          <p:nvPr/>
        </p:nvPicPr>
        <p:blipFill>
          <a:blip r:embed="rId4"/>
          <a:srcRect/>
          <a:stretch>
            <a:fillRect/>
          </a:stretch>
        </p:blipFill>
        <p:spPr bwMode="auto">
          <a:xfrm>
            <a:off x="7715259" y="3759201"/>
            <a:ext cx="4853711" cy="3286148"/>
          </a:xfrm>
          <a:prstGeom prst="rect">
            <a:avLst/>
          </a:prstGeom>
          <a:noFill/>
        </p:spPr>
      </p:pic>
      <p:pic>
        <p:nvPicPr>
          <p:cNvPr id="1028" name="Picture 4" descr="C:\Users\xiaof\Desktop\臭肖峰\mp55836023_1453381432112_2.jpeg"/>
          <p:cNvPicPr>
            <a:picLocks noChangeAspect="1" noChangeArrowheads="1"/>
          </p:cNvPicPr>
          <p:nvPr/>
        </p:nvPicPr>
        <p:blipFill>
          <a:blip r:embed="rId5"/>
          <a:srcRect/>
          <a:stretch>
            <a:fillRect/>
          </a:stretch>
        </p:blipFill>
        <p:spPr bwMode="auto">
          <a:xfrm>
            <a:off x="2132265" y="4759333"/>
            <a:ext cx="5511556" cy="1981522"/>
          </a:xfrm>
          <a:prstGeom prst="rect">
            <a:avLst/>
          </a:prstGeom>
          <a:noFill/>
        </p:spPr>
      </p:pic>
      <p:sp>
        <p:nvSpPr>
          <p:cNvPr id="7" name="矩形 6"/>
          <p:cNvSpPr/>
          <p:nvPr>
            <p:custDataLst>
              <p:tags r:id="rId1"/>
            </p:custDataLst>
          </p:nvPr>
        </p:nvSpPr>
        <p:spPr>
          <a:xfrm>
            <a:off x="0" y="3544887"/>
            <a:ext cx="7643821" cy="1205442"/>
          </a:xfrm>
          <a:prstGeom prst="rect">
            <a:avLst/>
          </a:prstGeom>
          <a:solidFill>
            <a:schemeClr val="accent2"/>
          </a:solidFill>
          <a:ln w="12700" cap="flat" cmpd="sng" algn="ctr">
            <a:noFill/>
            <a:prstDash val="solid"/>
            <a:miter lim="800000"/>
          </a:ln>
          <a:effectLst/>
        </p:spPr>
        <p:txBody>
          <a:bodyPr lIns="341700" rIns="949167" anchor="ctr"/>
          <a:lstStyle/>
          <a:p>
            <a:pPr>
              <a:lnSpc>
                <a:spcPct val="130000"/>
              </a:lnSpc>
              <a:defRPr/>
            </a:pPr>
            <a:endParaRPr lang="zh-CN" altLang="en-US" sz="1476" kern="0" dirty="0">
              <a:solidFill>
                <a:prstClr val="black">
                  <a:lumMod val="50000"/>
                  <a:lumOff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3214665" y="3867634"/>
            <a:ext cx="4278735" cy="584775"/>
          </a:xfrm>
          <a:prstGeom prst="rect">
            <a:avLst/>
          </a:prstGeom>
        </p:spPr>
        <p:txBody>
          <a:bodyPr wrap="none">
            <a:spAutoFit/>
          </a:bodyPr>
          <a:lstStyle/>
          <a:p>
            <a:r>
              <a:rPr lang="zh-CN" altLang="en-US"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VR+</a:t>
            </a:r>
            <a:r>
              <a:rPr lang="zh-CN" altLang="en-US"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”行业解决方案</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215325" y="1950926"/>
            <a:ext cx="4357718" cy="192882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2" name="文本框 28"/>
          <p:cNvSpPr>
            <a:spLocks noChangeArrowheads="1"/>
          </p:cNvSpPr>
          <p:nvPr/>
        </p:nvSpPr>
        <p:spPr bwMode="auto">
          <a:xfrm>
            <a:off x="428583" y="165848"/>
            <a:ext cx="2847975" cy="406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en-US" altLang="zh-CN"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VR</a:t>
            </a: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爆发元年</a:t>
            </a:r>
          </a:p>
        </p:txBody>
      </p:sp>
      <p:pic>
        <p:nvPicPr>
          <p:cNvPr id="7170" name="Picture 2" descr="C:\Users\xiaof\Desktop\臭肖峰\3125857-ah084lg72dfwjjatjs6c.jpg"/>
          <p:cNvPicPr>
            <a:picLocks noChangeAspect="1" noChangeArrowheads="1"/>
          </p:cNvPicPr>
          <p:nvPr/>
        </p:nvPicPr>
        <p:blipFill>
          <a:blip r:embed="rId2"/>
          <a:srcRect/>
          <a:stretch>
            <a:fillRect/>
          </a:stretch>
        </p:blipFill>
        <p:spPr bwMode="auto">
          <a:xfrm>
            <a:off x="285707" y="1950926"/>
            <a:ext cx="7786742" cy="4380043"/>
          </a:xfrm>
          <a:prstGeom prst="rect">
            <a:avLst/>
          </a:prstGeom>
          <a:noFill/>
        </p:spPr>
      </p:pic>
      <p:sp>
        <p:nvSpPr>
          <p:cNvPr id="10" name="TextBox 9"/>
          <p:cNvSpPr txBox="1"/>
          <p:nvPr/>
        </p:nvSpPr>
        <p:spPr>
          <a:xfrm>
            <a:off x="8286763" y="1950926"/>
            <a:ext cx="4214842" cy="1800493"/>
          </a:xfrm>
          <a:prstGeom prst="rect">
            <a:avLst/>
          </a:prstGeom>
          <a:noFill/>
        </p:spPr>
        <p:txBody>
          <a:bodyPr wrap="square" rtlCol="0">
            <a:spAutoFit/>
          </a:bodyPr>
          <a:lstStyle/>
          <a:p>
            <a:pPr algn="just">
              <a:lnSpc>
                <a:spcPct val="150000"/>
              </a:lnSpc>
            </a:pPr>
            <a:r>
              <a:rPr lang="zh-CN" altLang="en-US" b="1" dirty="0" smtClean="0">
                <a:solidFill>
                  <a:schemeClr val="bg1"/>
                </a:solidFill>
                <a:latin typeface="微软雅黑" pitchFamily="34" charset="-122"/>
                <a:ea typeface="微软雅黑" pitchFamily="34" charset="-122"/>
              </a:rPr>
              <a:t>无限潜力</a:t>
            </a:r>
            <a:endParaRPr lang="en-US" altLang="zh-CN" b="1" dirty="0" smtClean="0">
              <a:solidFill>
                <a:schemeClr val="bg1"/>
              </a:solidFill>
              <a:latin typeface="微软雅黑" pitchFamily="34" charset="-122"/>
              <a:ea typeface="微软雅黑" pitchFamily="34" charset="-122"/>
            </a:endParaRPr>
          </a:p>
          <a:p>
            <a:pPr algn="just">
              <a:lnSpc>
                <a:spcPct val="150000"/>
              </a:lnSpc>
            </a:pPr>
            <a:r>
              <a:rPr lang="zh-CN" altLang="en-US" sz="1400" b="1" dirty="0" smtClean="0">
                <a:solidFill>
                  <a:schemeClr val="bg1"/>
                </a:solidFill>
                <a:latin typeface="微软雅黑" pitchFamily="34" charset="-122"/>
                <a:ea typeface="微软雅黑" pitchFamily="34" charset="-122"/>
              </a:rPr>
              <a:t>市场前景：</a:t>
            </a:r>
            <a:r>
              <a:rPr lang="en-US" altLang="zh-CN" sz="1400" b="1" dirty="0" smtClean="0">
                <a:solidFill>
                  <a:schemeClr val="bg1"/>
                </a:solidFill>
                <a:latin typeface="微软雅黑" pitchFamily="34" charset="-122"/>
                <a:ea typeface="微软雅黑" pitchFamily="34" charset="-122"/>
              </a:rPr>
              <a:t>VR+</a:t>
            </a:r>
            <a:r>
              <a:rPr lang="zh-CN" altLang="en-US" sz="1400" b="1" dirty="0" smtClean="0">
                <a:solidFill>
                  <a:schemeClr val="bg1"/>
                </a:solidFill>
                <a:latin typeface="微软雅黑" pitchFamily="34" charset="-122"/>
                <a:ea typeface="微软雅黑" pitchFamily="34" charset="-122"/>
              </a:rPr>
              <a:t>成为下一个万亿级市场</a:t>
            </a:r>
            <a:endParaRPr lang="en-US" altLang="zh-CN" sz="1400" b="1" dirty="0" smtClean="0">
              <a:solidFill>
                <a:schemeClr val="bg1"/>
              </a:solidFill>
              <a:latin typeface="微软雅黑" pitchFamily="34" charset="-122"/>
              <a:ea typeface="微软雅黑" pitchFamily="34" charset="-122"/>
            </a:endParaRPr>
          </a:p>
          <a:p>
            <a:pPr algn="just">
              <a:lnSpc>
                <a:spcPct val="150000"/>
              </a:lnSpc>
            </a:pPr>
            <a:r>
              <a:rPr lang="zh-CN" altLang="en-US" sz="1400" b="1" dirty="0" smtClean="0">
                <a:solidFill>
                  <a:schemeClr val="bg1"/>
                </a:solidFill>
                <a:latin typeface="微软雅黑" pitchFamily="34" charset="-122"/>
                <a:ea typeface="微软雅黑" pitchFamily="34" charset="-122"/>
              </a:rPr>
              <a:t>大牌发力：</a:t>
            </a:r>
            <a:r>
              <a:rPr lang="en-US" altLang="zh-CN" sz="1400" b="1" dirty="0" smtClean="0">
                <a:solidFill>
                  <a:schemeClr val="bg1"/>
                </a:solidFill>
                <a:latin typeface="微软雅黑" pitchFamily="34" charset="-122"/>
                <a:ea typeface="微软雅黑" pitchFamily="34" charset="-122"/>
              </a:rPr>
              <a:t>Oculus</a:t>
            </a:r>
            <a:r>
              <a:rPr lang="zh-CN" altLang="en-US" sz="1400" b="1" dirty="0" smtClean="0">
                <a:solidFill>
                  <a:schemeClr val="bg1"/>
                </a:solidFill>
                <a:latin typeface="微软雅黑" pitchFamily="34" charset="-122"/>
                <a:ea typeface="微软雅黑" pitchFamily="34" charset="-122"/>
              </a:rPr>
              <a:t>、</a:t>
            </a:r>
            <a:r>
              <a:rPr lang="en-US" altLang="zh-CN" sz="1400" b="1" dirty="0" smtClean="0">
                <a:solidFill>
                  <a:schemeClr val="bg1"/>
                </a:solidFill>
                <a:latin typeface="微软雅黑" pitchFamily="34" charset="-122"/>
                <a:ea typeface="微软雅黑" pitchFamily="34" charset="-122"/>
              </a:rPr>
              <a:t>HTC Vive</a:t>
            </a:r>
            <a:r>
              <a:rPr lang="zh-CN" altLang="en-US" sz="1400" b="1" dirty="0" smtClean="0">
                <a:solidFill>
                  <a:schemeClr val="bg1"/>
                </a:solidFill>
                <a:latin typeface="微软雅黑" pitchFamily="34" charset="-122"/>
                <a:ea typeface="微软雅黑" pitchFamily="34" charset="-122"/>
              </a:rPr>
              <a:t>、</a:t>
            </a:r>
            <a:r>
              <a:rPr lang="en-US" altLang="zh-CN" sz="1400" b="1" dirty="0" smtClean="0">
                <a:solidFill>
                  <a:schemeClr val="bg1"/>
                </a:solidFill>
                <a:latin typeface="微软雅黑" pitchFamily="34" charset="-122"/>
                <a:ea typeface="微软雅黑" pitchFamily="34" charset="-122"/>
              </a:rPr>
              <a:t>GEAR VR</a:t>
            </a:r>
            <a:r>
              <a:rPr lang="zh-CN" altLang="en-US" sz="1400" b="1" dirty="0" smtClean="0">
                <a:solidFill>
                  <a:schemeClr val="bg1"/>
                </a:solidFill>
                <a:latin typeface="微软雅黑" pitchFamily="34" charset="-122"/>
                <a:ea typeface="微软雅黑" pitchFamily="34" charset="-122"/>
              </a:rPr>
              <a:t>等产品持续推出，各大厂商抢滩</a:t>
            </a:r>
            <a:r>
              <a:rPr lang="en-US" altLang="zh-CN" sz="1400" b="1" dirty="0" smtClean="0">
                <a:solidFill>
                  <a:schemeClr val="bg1"/>
                </a:solidFill>
                <a:latin typeface="微软雅黑" pitchFamily="34" charset="-122"/>
                <a:ea typeface="微软雅黑" pitchFamily="34" charset="-122"/>
              </a:rPr>
              <a:t>VR</a:t>
            </a:r>
            <a:r>
              <a:rPr lang="zh-CN" altLang="en-US" sz="1400" b="1" dirty="0" smtClean="0">
                <a:solidFill>
                  <a:schemeClr val="bg1"/>
                </a:solidFill>
                <a:latin typeface="微软雅黑" pitchFamily="34" charset="-122"/>
                <a:ea typeface="微软雅黑" pitchFamily="34" charset="-122"/>
              </a:rPr>
              <a:t>市场</a:t>
            </a:r>
            <a:endParaRPr lang="en-US" altLang="zh-CN" sz="1400" b="1" dirty="0" smtClean="0">
              <a:solidFill>
                <a:schemeClr val="bg1"/>
              </a:solidFill>
              <a:latin typeface="微软雅黑" pitchFamily="34" charset="-122"/>
              <a:ea typeface="微软雅黑" pitchFamily="34" charset="-122"/>
            </a:endParaRPr>
          </a:p>
          <a:p>
            <a:pPr algn="just">
              <a:lnSpc>
                <a:spcPct val="150000"/>
              </a:lnSpc>
            </a:pPr>
            <a:r>
              <a:rPr lang="zh-CN" altLang="en-US" sz="1400" b="1" dirty="0" smtClean="0">
                <a:solidFill>
                  <a:schemeClr val="bg1"/>
                </a:solidFill>
                <a:latin typeface="微软雅黑" pitchFamily="34" charset="-122"/>
                <a:ea typeface="微软雅黑" pitchFamily="34" charset="-122"/>
              </a:rPr>
              <a:t>国家战略：中国已经将</a:t>
            </a:r>
            <a:r>
              <a:rPr lang="en-US" altLang="zh-CN" sz="1400" b="1" dirty="0" smtClean="0">
                <a:solidFill>
                  <a:schemeClr val="bg1"/>
                </a:solidFill>
                <a:latin typeface="微软雅黑" pitchFamily="34" charset="-122"/>
                <a:ea typeface="微软雅黑" pitchFamily="34" charset="-122"/>
              </a:rPr>
              <a:t>VR</a:t>
            </a:r>
            <a:r>
              <a:rPr lang="zh-CN" altLang="en-US" sz="1400" b="1" dirty="0" smtClean="0">
                <a:solidFill>
                  <a:schemeClr val="bg1"/>
                </a:solidFill>
                <a:latin typeface="微软雅黑" pitchFamily="34" charset="-122"/>
                <a:ea typeface="微软雅黑" pitchFamily="34" charset="-122"/>
              </a:rPr>
              <a:t>作为国家战略</a:t>
            </a:r>
            <a:endParaRPr lang="zh-CN" altLang="en-US" sz="1400" b="1" dirty="0">
              <a:solidFill>
                <a:schemeClr val="bg1"/>
              </a:solidFill>
              <a:latin typeface="微软雅黑" pitchFamily="34" charset="-122"/>
              <a:ea typeface="微软雅黑" pitchFamily="34" charset="-122"/>
            </a:endParaRPr>
          </a:p>
        </p:txBody>
      </p:sp>
      <p:sp>
        <p:nvSpPr>
          <p:cNvPr id="11" name="矩形 10"/>
          <p:cNvSpPr/>
          <p:nvPr/>
        </p:nvSpPr>
        <p:spPr>
          <a:xfrm>
            <a:off x="8215325" y="4022628"/>
            <a:ext cx="4357718" cy="2286016"/>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8286763" y="4022628"/>
            <a:ext cx="4214842" cy="2123658"/>
          </a:xfrm>
          <a:prstGeom prst="rect">
            <a:avLst/>
          </a:prstGeom>
          <a:noFill/>
        </p:spPr>
        <p:txBody>
          <a:bodyPr wrap="square" rtlCol="0">
            <a:spAutoFit/>
          </a:bodyPr>
          <a:lstStyle/>
          <a:p>
            <a:pPr algn="just">
              <a:lnSpc>
                <a:spcPct val="150000"/>
              </a:lnSpc>
            </a:pPr>
            <a:r>
              <a:rPr lang="zh-CN" altLang="en-US" b="1" dirty="0" smtClean="0">
                <a:solidFill>
                  <a:schemeClr val="bg1"/>
                </a:solidFill>
                <a:latin typeface="微软雅黑" pitchFamily="34" charset="-122"/>
                <a:ea typeface="微软雅黑" pitchFamily="34" charset="-122"/>
              </a:rPr>
              <a:t>应用领域</a:t>
            </a:r>
            <a:endParaRPr lang="en-US" altLang="zh-CN" b="1" dirty="0" smtClean="0">
              <a:solidFill>
                <a:schemeClr val="bg1"/>
              </a:solidFill>
              <a:latin typeface="微软雅黑" pitchFamily="34" charset="-122"/>
              <a:ea typeface="微软雅黑" pitchFamily="34" charset="-122"/>
            </a:endParaRPr>
          </a:p>
          <a:p>
            <a:pPr algn="just">
              <a:lnSpc>
                <a:spcPct val="150000"/>
              </a:lnSpc>
            </a:pPr>
            <a:r>
              <a:rPr lang="zh-CN" altLang="en-US" sz="1400" b="1" dirty="0" smtClean="0">
                <a:solidFill>
                  <a:schemeClr val="bg1"/>
                </a:solidFill>
                <a:latin typeface="微软雅黑" pitchFamily="34" charset="-122"/>
                <a:ea typeface="微软雅黑" pitchFamily="34" charset="-122"/>
              </a:rPr>
              <a:t>心理学</a:t>
            </a:r>
            <a:r>
              <a:rPr lang="en-US" altLang="zh-CN" sz="1400" b="1" dirty="0" smtClean="0">
                <a:solidFill>
                  <a:schemeClr val="bg1"/>
                </a:solidFill>
                <a:latin typeface="微软雅黑" pitchFamily="34" charset="-122"/>
                <a:ea typeface="微软雅黑" pitchFamily="34" charset="-122"/>
              </a:rPr>
              <a:t>		</a:t>
            </a:r>
            <a:r>
              <a:rPr lang="zh-CN" altLang="en-US" sz="1400" b="1" dirty="0" smtClean="0">
                <a:solidFill>
                  <a:schemeClr val="bg1"/>
                </a:solidFill>
                <a:latin typeface="微软雅黑" pitchFamily="34" charset="-122"/>
                <a:ea typeface="微软雅黑" pitchFamily="34" charset="-122"/>
              </a:rPr>
              <a:t>房地产</a:t>
            </a:r>
            <a:endParaRPr lang="en-US" altLang="zh-CN" sz="1400" b="1" dirty="0" smtClean="0">
              <a:solidFill>
                <a:schemeClr val="bg1"/>
              </a:solidFill>
              <a:latin typeface="微软雅黑" pitchFamily="34" charset="-122"/>
              <a:ea typeface="微软雅黑" pitchFamily="34" charset="-122"/>
            </a:endParaRPr>
          </a:p>
          <a:p>
            <a:pPr algn="just">
              <a:lnSpc>
                <a:spcPct val="150000"/>
              </a:lnSpc>
            </a:pPr>
            <a:r>
              <a:rPr lang="zh-CN" altLang="en-US" sz="1400" b="1" dirty="0" smtClean="0">
                <a:solidFill>
                  <a:schemeClr val="bg1"/>
                </a:solidFill>
                <a:latin typeface="微软雅黑" pitchFamily="34" charset="-122"/>
                <a:ea typeface="微软雅黑" pitchFamily="34" charset="-122"/>
              </a:rPr>
              <a:t>博物馆</a:t>
            </a:r>
            <a:r>
              <a:rPr lang="en-US" altLang="zh-CN" sz="1400" b="1" dirty="0" smtClean="0">
                <a:solidFill>
                  <a:schemeClr val="bg1"/>
                </a:solidFill>
                <a:latin typeface="微软雅黑" pitchFamily="34" charset="-122"/>
                <a:ea typeface="微软雅黑" pitchFamily="34" charset="-122"/>
              </a:rPr>
              <a:t>		</a:t>
            </a:r>
            <a:r>
              <a:rPr lang="zh-CN" altLang="en-US" sz="1400" b="1" dirty="0" smtClean="0">
                <a:solidFill>
                  <a:schemeClr val="bg1"/>
                </a:solidFill>
                <a:latin typeface="微软雅黑" pitchFamily="34" charset="-122"/>
                <a:ea typeface="微软雅黑" pitchFamily="34" charset="-122"/>
              </a:rPr>
              <a:t>教育</a:t>
            </a:r>
            <a:endParaRPr lang="en-US" altLang="zh-CN" sz="1400" b="1" dirty="0" smtClean="0">
              <a:solidFill>
                <a:schemeClr val="bg1"/>
              </a:solidFill>
              <a:latin typeface="微软雅黑" pitchFamily="34" charset="-122"/>
              <a:ea typeface="微软雅黑" pitchFamily="34" charset="-122"/>
            </a:endParaRPr>
          </a:p>
          <a:p>
            <a:pPr algn="just">
              <a:lnSpc>
                <a:spcPct val="150000"/>
              </a:lnSpc>
            </a:pPr>
            <a:r>
              <a:rPr lang="zh-CN" altLang="en-US" sz="1400" b="1" dirty="0" smtClean="0">
                <a:solidFill>
                  <a:schemeClr val="bg1"/>
                </a:solidFill>
                <a:latin typeface="微软雅黑" pitchFamily="34" charset="-122"/>
                <a:ea typeface="微软雅黑" pitchFamily="34" charset="-122"/>
              </a:rPr>
              <a:t>航空航天</a:t>
            </a:r>
            <a:r>
              <a:rPr lang="en-US" altLang="zh-CN" sz="1400" b="1" dirty="0" smtClean="0">
                <a:solidFill>
                  <a:schemeClr val="bg1"/>
                </a:solidFill>
                <a:latin typeface="微软雅黑" pitchFamily="34" charset="-122"/>
                <a:ea typeface="微软雅黑" pitchFamily="34" charset="-122"/>
              </a:rPr>
              <a:t>		</a:t>
            </a:r>
            <a:r>
              <a:rPr lang="zh-CN" altLang="en-US" sz="1400" b="1" dirty="0" smtClean="0">
                <a:solidFill>
                  <a:schemeClr val="bg1"/>
                </a:solidFill>
                <a:latin typeface="微软雅黑" pitchFamily="34" charset="-122"/>
                <a:ea typeface="微软雅黑" pitchFamily="34" charset="-122"/>
              </a:rPr>
              <a:t>汽车</a:t>
            </a:r>
            <a:endParaRPr lang="en-US" altLang="zh-CN" sz="1400" b="1" dirty="0" smtClean="0">
              <a:solidFill>
                <a:schemeClr val="bg1"/>
              </a:solidFill>
              <a:latin typeface="微软雅黑" pitchFamily="34" charset="-122"/>
              <a:ea typeface="微软雅黑" pitchFamily="34" charset="-122"/>
            </a:endParaRPr>
          </a:p>
          <a:p>
            <a:pPr algn="just">
              <a:lnSpc>
                <a:spcPct val="150000"/>
              </a:lnSpc>
            </a:pPr>
            <a:r>
              <a:rPr lang="zh-CN" altLang="en-US" sz="1400" b="1" dirty="0" smtClean="0">
                <a:solidFill>
                  <a:schemeClr val="bg1"/>
                </a:solidFill>
                <a:latin typeface="微软雅黑" pitchFamily="34" charset="-122"/>
                <a:ea typeface="微软雅黑" pitchFamily="34" charset="-122"/>
              </a:rPr>
              <a:t>军事</a:t>
            </a:r>
            <a:r>
              <a:rPr lang="en-US" altLang="zh-CN" sz="1400" b="1" dirty="0" smtClean="0">
                <a:solidFill>
                  <a:schemeClr val="bg1"/>
                </a:solidFill>
                <a:latin typeface="微软雅黑" pitchFamily="34" charset="-122"/>
                <a:ea typeface="微软雅黑" pitchFamily="34" charset="-122"/>
              </a:rPr>
              <a:t>		</a:t>
            </a:r>
            <a:r>
              <a:rPr lang="zh-CN" altLang="en-US" sz="1400" b="1" dirty="0" smtClean="0">
                <a:solidFill>
                  <a:schemeClr val="bg1"/>
                </a:solidFill>
                <a:latin typeface="微软雅黑" pitchFamily="34" charset="-122"/>
                <a:ea typeface="微软雅黑" pitchFamily="34" charset="-122"/>
              </a:rPr>
              <a:t>主题乐园</a:t>
            </a:r>
            <a:endParaRPr lang="en-US" altLang="zh-CN" sz="1400" b="1" dirty="0" smtClean="0">
              <a:solidFill>
                <a:schemeClr val="bg1"/>
              </a:solidFill>
              <a:latin typeface="微软雅黑" pitchFamily="34" charset="-122"/>
              <a:ea typeface="微软雅黑" pitchFamily="34" charset="-122"/>
            </a:endParaRPr>
          </a:p>
          <a:p>
            <a:pPr algn="just">
              <a:lnSpc>
                <a:spcPct val="150000"/>
              </a:lnSpc>
            </a:pPr>
            <a:r>
              <a:rPr lang="zh-CN" altLang="en-US" sz="1400" b="1" dirty="0" smtClean="0">
                <a:solidFill>
                  <a:schemeClr val="bg1"/>
                </a:solidFill>
                <a:latin typeface="微软雅黑" pitchFamily="34" charset="-122"/>
                <a:ea typeface="微软雅黑" pitchFamily="34" charset="-122"/>
              </a:rPr>
              <a:t>医疗</a:t>
            </a:r>
            <a:r>
              <a:rPr lang="en-US" altLang="zh-CN" sz="1400" b="1" dirty="0" smtClean="0">
                <a:solidFill>
                  <a:schemeClr val="bg1"/>
                </a:solidFill>
                <a:latin typeface="微软雅黑" pitchFamily="34" charset="-122"/>
                <a:ea typeface="微软雅黑" pitchFamily="34" charset="-122"/>
              </a:rPr>
              <a:t>		</a:t>
            </a:r>
            <a:r>
              <a:rPr lang="zh-CN" altLang="en-US" sz="1400" b="1" dirty="0" smtClean="0">
                <a:solidFill>
                  <a:schemeClr val="bg1"/>
                </a:solidFill>
                <a:latin typeface="微软雅黑" pitchFamily="34" charset="-122"/>
                <a:ea typeface="微软雅黑" pitchFamily="34" charset="-122"/>
              </a:rPr>
              <a:t>广告</a:t>
            </a:r>
            <a:endParaRPr lang="zh-CN" altLang="en-US"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254308429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9215457" y="5473714"/>
            <a:ext cx="2071702" cy="357189"/>
          </a:xfrm>
          <a:prstGeom prst="rect">
            <a:avLst/>
          </a:prstGeom>
          <a:solidFill>
            <a:srgbClr val="92D050">
              <a:alpha val="85000"/>
            </a:srgb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31" name="矩形 30"/>
          <p:cNvSpPr/>
          <p:nvPr/>
        </p:nvSpPr>
        <p:spPr bwMode="auto">
          <a:xfrm>
            <a:off x="9215457" y="3402012"/>
            <a:ext cx="2071702" cy="357189"/>
          </a:xfrm>
          <a:prstGeom prst="rect">
            <a:avLst/>
          </a:prstGeom>
          <a:solidFill>
            <a:schemeClr val="accent6">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30" name="矩形 29"/>
          <p:cNvSpPr/>
          <p:nvPr/>
        </p:nvSpPr>
        <p:spPr bwMode="auto">
          <a:xfrm>
            <a:off x="9215457" y="1401747"/>
            <a:ext cx="2071702" cy="357189"/>
          </a:xfrm>
          <a:prstGeom prst="rect">
            <a:avLst/>
          </a:prstGeom>
          <a:solidFill>
            <a:schemeClr val="accent2">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29" name="矩形 28"/>
          <p:cNvSpPr/>
          <p:nvPr/>
        </p:nvSpPr>
        <p:spPr bwMode="auto">
          <a:xfrm>
            <a:off x="3714731" y="5402276"/>
            <a:ext cx="1857388" cy="357189"/>
          </a:xfrm>
          <a:prstGeom prst="rect">
            <a:avLst/>
          </a:prstGeom>
          <a:solidFill>
            <a:schemeClr val="accent6">
              <a:lumMod val="20000"/>
              <a:lumOff val="80000"/>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28" name="矩形 27"/>
          <p:cNvSpPr/>
          <p:nvPr/>
        </p:nvSpPr>
        <p:spPr bwMode="auto">
          <a:xfrm>
            <a:off x="3714731" y="3402011"/>
            <a:ext cx="1857388" cy="357189"/>
          </a:xfrm>
          <a:prstGeom prst="rect">
            <a:avLst/>
          </a:prstGeom>
          <a:solidFill>
            <a:schemeClr val="accent3">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27" name="矩形 26"/>
          <p:cNvSpPr/>
          <p:nvPr/>
        </p:nvSpPr>
        <p:spPr bwMode="auto">
          <a:xfrm>
            <a:off x="3714731" y="1401747"/>
            <a:ext cx="1857388" cy="357189"/>
          </a:xfrm>
          <a:prstGeom prst="rect">
            <a:avLst/>
          </a:prstGeom>
          <a:solidFill>
            <a:schemeClr val="accent1">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pic>
        <p:nvPicPr>
          <p:cNvPr id="1026" name="Picture 2" descr="http://nzr2ybsda.qnssl.com/images/33095/FtCECl8umdgh439A4u4HbJmr--7f.jpg?imageMogr2/strip/thumbnail/1200x9000%3E/quality/90!/interlace/1/format/jpeg"/>
          <p:cNvPicPr>
            <a:picLocks noChangeAspect="1" noChangeArrowheads="1"/>
          </p:cNvPicPr>
          <p:nvPr/>
        </p:nvPicPr>
        <p:blipFill>
          <a:blip r:embed="rId2" cstate="print"/>
          <a:srcRect/>
          <a:stretch>
            <a:fillRect/>
          </a:stretch>
        </p:blipFill>
        <p:spPr bwMode="auto">
          <a:xfrm>
            <a:off x="785773" y="1401747"/>
            <a:ext cx="2571688" cy="1285844"/>
          </a:xfrm>
          <a:prstGeom prst="rect">
            <a:avLst/>
          </a:prstGeom>
          <a:noFill/>
        </p:spPr>
      </p:pic>
      <p:sp>
        <p:nvSpPr>
          <p:cNvPr id="6" name="TextBox 16"/>
          <p:cNvSpPr txBox="1"/>
          <p:nvPr/>
        </p:nvSpPr>
        <p:spPr>
          <a:xfrm>
            <a:off x="3714731" y="1401747"/>
            <a:ext cx="1021115" cy="346410"/>
          </a:xfrm>
          <a:prstGeom prst="rect">
            <a:avLst/>
          </a:prstGeom>
          <a:noFill/>
        </p:spPr>
        <p:txBody>
          <a:bodyPr wrap="none" lIns="99220" tIns="49610" rIns="99220" bIns="49610" rtlCol="0">
            <a:spAutoFit/>
          </a:bodyPr>
          <a:lstStyle/>
          <a:p>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全景沉浸</a:t>
            </a:r>
            <a:endPar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8" name="Picture 4" descr="http://nzr2ybsda.qnssl.com/images/33095/FkJh0rtCkWvNxoCwH9v0iczBVJIf.jpg?imageMogr2/strip/thumbnail/1200x9000%3E/quality/90!/interlace/1/format/jpeg"/>
          <p:cNvPicPr>
            <a:picLocks noChangeAspect="1" noChangeArrowheads="1"/>
          </p:cNvPicPr>
          <p:nvPr/>
        </p:nvPicPr>
        <p:blipFill>
          <a:blip r:embed="rId3"/>
          <a:srcRect/>
          <a:stretch>
            <a:fillRect/>
          </a:stretch>
        </p:blipFill>
        <p:spPr bwMode="auto">
          <a:xfrm>
            <a:off x="785773" y="3402011"/>
            <a:ext cx="2571768" cy="1285883"/>
          </a:xfrm>
          <a:prstGeom prst="rect">
            <a:avLst/>
          </a:prstGeom>
          <a:noFill/>
        </p:spPr>
      </p:pic>
      <p:sp>
        <p:nvSpPr>
          <p:cNvPr id="8" name="TextBox 16"/>
          <p:cNvSpPr txBox="1"/>
          <p:nvPr/>
        </p:nvSpPr>
        <p:spPr>
          <a:xfrm>
            <a:off x="3693748" y="3402011"/>
            <a:ext cx="1021115" cy="346410"/>
          </a:xfrm>
          <a:prstGeom prst="rect">
            <a:avLst/>
          </a:prstGeom>
          <a:noFill/>
        </p:spPr>
        <p:txBody>
          <a:bodyPr wrap="none" lIns="99220" tIns="49610" rIns="99220" bIns="49610" rtlCol="0">
            <a:spAutoFit/>
          </a:bodyPr>
          <a:lstStyle/>
          <a:p>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虚实结合</a:t>
            </a:r>
            <a:endPar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30" name="Picture 6" descr="http://nzr2ybsda.qnssl.com/images/33095/Fg7DeBRih6YOU830c2pIMvcWl08f.jpg?imageMogr2/strip/thumbnail/1200x9000%3E/interlace/1/format/jpeg"/>
          <p:cNvPicPr>
            <a:picLocks noChangeAspect="1" noChangeArrowheads="1"/>
          </p:cNvPicPr>
          <p:nvPr/>
        </p:nvPicPr>
        <p:blipFill>
          <a:blip r:embed="rId4"/>
          <a:srcRect/>
          <a:stretch>
            <a:fillRect/>
          </a:stretch>
        </p:blipFill>
        <p:spPr bwMode="auto">
          <a:xfrm>
            <a:off x="785773" y="5402275"/>
            <a:ext cx="2571767" cy="1285884"/>
          </a:xfrm>
          <a:prstGeom prst="rect">
            <a:avLst/>
          </a:prstGeom>
          <a:noFill/>
        </p:spPr>
      </p:pic>
      <p:sp>
        <p:nvSpPr>
          <p:cNvPr id="10" name="TextBox 16"/>
          <p:cNvSpPr txBox="1"/>
          <p:nvPr/>
        </p:nvSpPr>
        <p:spPr>
          <a:xfrm>
            <a:off x="3702877" y="5402275"/>
            <a:ext cx="1226300" cy="346410"/>
          </a:xfrm>
          <a:prstGeom prst="rect">
            <a:avLst/>
          </a:prstGeom>
          <a:noFill/>
        </p:spPr>
        <p:txBody>
          <a:bodyPr wrap="none" lIns="99220" tIns="49610" rIns="99220" bIns="49610" rtlCol="0">
            <a:spAutoFit/>
          </a:bodyPr>
          <a:lstStyle/>
          <a:p>
            <a:r>
              <a:rPr lang="zh-CN" altLang="en-US" sz="16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多感官体验</a:t>
            </a:r>
            <a:endParaRPr lang="en-US" altLang="zh-CN" sz="16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32" name="Picture 8" descr="http://nzr2ybsda.qnssl.com/images/33095/FpZcxRbTaGKbwVqw_VG6QOx23D-B.jpg?imageMogr2/strip/thumbnail/1200x9000%3E/quality/90!/interlace/1/format/jpeg"/>
          <p:cNvPicPr>
            <a:picLocks noChangeAspect="1" noChangeArrowheads="1"/>
          </p:cNvPicPr>
          <p:nvPr/>
        </p:nvPicPr>
        <p:blipFill>
          <a:blip r:embed="rId5" cstate="print"/>
          <a:srcRect/>
          <a:stretch>
            <a:fillRect/>
          </a:stretch>
        </p:blipFill>
        <p:spPr bwMode="auto">
          <a:xfrm>
            <a:off x="6357937" y="1401747"/>
            <a:ext cx="2571768" cy="1285883"/>
          </a:xfrm>
          <a:prstGeom prst="rect">
            <a:avLst/>
          </a:prstGeom>
          <a:noFill/>
        </p:spPr>
      </p:pic>
      <p:sp>
        <p:nvSpPr>
          <p:cNvPr id="12" name="TextBox 16"/>
          <p:cNvSpPr txBox="1"/>
          <p:nvPr/>
        </p:nvSpPr>
        <p:spPr>
          <a:xfrm>
            <a:off x="9215457" y="1401747"/>
            <a:ext cx="872037" cy="346410"/>
          </a:xfrm>
          <a:prstGeom prst="rect">
            <a:avLst/>
          </a:prstGeom>
          <a:noFill/>
        </p:spPr>
        <p:txBody>
          <a:bodyPr wrap="none" lIns="99220" tIns="49610" rIns="99220" bIns="49610" rtlCol="0">
            <a:spAutoFit/>
          </a:bodyPr>
          <a:lstStyle/>
          <a:p>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极致</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3D</a:t>
            </a:r>
            <a:endPar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34" name="Picture 10" descr="http://uploads.strikinglycdn.com/static/backgrounds/striking-pack-3/7.jpg"/>
          <p:cNvPicPr>
            <a:picLocks noChangeAspect="1" noChangeArrowheads="1"/>
          </p:cNvPicPr>
          <p:nvPr/>
        </p:nvPicPr>
        <p:blipFill>
          <a:blip r:embed="rId6" cstate="print"/>
          <a:srcRect/>
          <a:stretch>
            <a:fillRect/>
          </a:stretch>
        </p:blipFill>
        <p:spPr bwMode="auto">
          <a:xfrm>
            <a:off x="6357937" y="3402011"/>
            <a:ext cx="2571768" cy="1285884"/>
          </a:xfrm>
          <a:prstGeom prst="rect">
            <a:avLst/>
          </a:prstGeom>
          <a:noFill/>
        </p:spPr>
      </p:pic>
      <p:sp>
        <p:nvSpPr>
          <p:cNvPr id="14" name="TextBox 16"/>
          <p:cNvSpPr txBox="1"/>
          <p:nvPr/>
        </p:nvSpPr>
        <p:spPr>
          <a:xfrm>
            <a:off x="9215457" y="3412791"/>
            <a:ext cx="1021115" cy="346410"/>
          </a:xfrm>
          <a:prstGeom prst="rect">
            <a:avLst/>
          </a:prstGeom>
          <a:noFill/>
        </p:spPr>
        <p:txBody>
          <a:bodyPr wrap="none" lIns="99220" tIns="49610" rIns="99220" bIns="49610" rtlCol="0">
            <a:spAutoFit/>
          </a:bodyPr>
          <a:lstStyle/>
          <a:p>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互动体验</a:t>
            </a:r>
            <a:endPar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16"/>
          <p:cNvSpPr txBox="1"/>
          <p:nvPr/>
        </p:nvSpPr>
        <p:spPr>
          <a:xfrm>
            <a:off x="9188826" y="5473713"/>
            <a:ext cx="1021115" cy="346410"/>
          </a:xfrm>
          <a:prstGeom prst="rect">
            <a:avLst/>
          </a:prstGeom>
          <a:noFill/>
        </p:spPr>
        <p:txBody>
          <a:bodyPr wrap="none" lIns="99220" tIns="49610" rIns="99220" bIns="49610" rtlCol="0">
            <a:spAutoFit/>
          </a:bodyPr>
          <a:lstStyle/>
          <a:p>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引领未来</a:t>
            </a:r>
            <a:endPar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9286895" y="5973779"/>
            <a:ext cx="2000263" cy="369332"/>
          </a:xfrm>
          <a:prstGeom prst="rect">
            <a:avLst/>
          </a:prstGeom>
        </p:spPr>
        <p:txBody>
          <a:bodyPr wrap="square">
            <a:spAutoFit/>
          </a:bodyPr>
          <a:lstStyle/>
          <a:p>
            <a:r>
              <a:rPr lang="en-US" altLang="zh-CN"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航天、</a:t>
            </a:r>
            <a:r>
              <a:rPr lang="en-US" altLang="zh-CN"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医疗、</a:t>
            </a:r>
            <a:r>
              <a:rPr lang="en-US" altLang="zh-CN"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汽车、</a:t>
            </a:r>
            <a:r>
              <a:rPr lang="en-US" altLang="zh-CN"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房地产、</a:t>
            </a:r>
            <a:r>
              <a:rPr lang="en-US" altLang="zh-CN"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教育将是未来的发展趋势。</a:t>
            </a:r>
          </a:p>
        </p:txBody>
      </p:sp>
      <p:sp>
        <p:nvSpPr>
          <p:cNvPr id="18" name="矩形 17"/>
          <p:cNvSpPr/>
          <p:nvPr/>
        </p:nvSpPr>
        <p:spPr>
          <a:xfrm>
            <a:off x="9286895" y="3973515"/>
            <a:ext cx="2000263" cy="369332"/>
          </a:xfrm>
          <a:prstGeom prst="rect">
            <a:avLst/>
          </a:prstGeom>
        </p:spPr>
        <p:txBody>
          <a:bodyPr wrap="square">
            <a:spAutoFit/>
          </a:bodyPr>
          <a:lstStyle/>
          <a:p>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加入更多互动元素，代入感更强，身临其境到极致。</a:t>
            </a:r>
          </a:p>
        </p:txBody>
      </p:sp>
      <p:sp>
        <p:nvSpPr>
          <p:cNvPr id="19" name="矩形 18"/>
          <p:cNvSpPr/>
          <p:nvPr/>
        </p:nvSpPr>
        <p:spPr>
          <a:xfrm>
            <a:off x="9286895" y="1973251"/>
            <a:ext cx="2000263" cy="369332"/>
          </a:xfrm>
          <a:prstGeom prst="rect">
            <a:avLst/>
          </a:prstGeom>
        </p:spPr>
        <p:txBody>
          <a:bodyPr wrap="square">
            <a:spAutoFit/>
          </a:bodyPr>
          <a:lstStyle/>
          <a:p>
            <a:r>
              <a:rPr lang="en-US" altLang="zh-CN"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中特效全部采用体粒子效果，展现更显著真实的</a:t>
            </a:r>
            <a:r>
              <a:rPr lang="en-US" altLang="zh-CN"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效果。</a:t>
            </a:r>
          </a:p>
        </p:txBody>
      </p:sp>
      <p:sp>
        <p:nvSpPr>
          <p:cNvPr id="20" name="矩形 19"/>
          <p:cNvSpPr/>
          <p:nvPr/>
        </p:nvSpPr>
        <p:spPr>
          <a:xfrm>
            <a:off x="3714731" y="5902341"/>
            <a:ext cx="2000263" cy="369332"/>
          </a:xfrm>
          <a:prstGeom prst="rect">
            <a:avLst/>
          </a:prstGeom>
        </p:spPr>
        <p:txBody>
          <a:bodyPr wrap="square">
            <a:spAutoFit/>
          </a:bodyPr>
          <a:lstStyle/>
          <a:p>
            <a:r>
              <a:rPr lang="en-US" altLang="zh-CN"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不仅仅是视觉上的盛宴，更应是各种感官交织的全沉浸式体验。</a:t>
            </a:r>
          </a:p>
        </p:txBody>
      </p:sp>
      <p:sp>
        <p:nvSpPr>
          <p:cNvPr id="22" name="矩形 21"/>
          <p:cNvSpPr/>
          <p:nvPr/>
        </p:nvSpPr>
        <p:spPr>
          <a:xfrm>
            <a:off x="3714731" y="3973515"/>
            <a:ext cx="2000263" cy="369332"/>
          </a:xfrm>
          <a:prstGeom prst="rect">
            <a:avLst/>
          </a:prstGeom>
        </p:spPr>
        <p:txBody>
          <a:bodyPr wrap="square">
            <a:spAutoFit/>
          </a:bodyPr>
          <a:lstStyle/>
          <a:p>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可以采用虚实结合的表达，把实际场景与特效相结合。</a:t>
            </a:r>
          </a:p>
        </p:txBody>
      </p:sp>
      <p:sp>
        <p:nvSpPr>
          <p:cNvPr id="23" name="矩形 22"/>
          <p:cNvSpPr/>
          <p:nvPr/>
        </p:nvSpPr>
        <p:spPr>
          <a:xfrm>
            <a:off x="3643293" y="1973251"/>
            <a:ext cx="2000263" cy="369332"/>
          </a:xfrm>
          <a:prstGeom prst="rect">
            <a:avLst/>
          </a:prstGeom>
        </p:spPr>
        <p:txBody>
          <a:bodyPr wrap="square">
            <a:spAutoFit/>
          </a:bodyPr>
          <a:lstStyle/>
          <a:p>
            <a:r>
              <a:rPr lang="en-US" altLang="zh-CN"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360</a:t>
            </a:r>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度全景沉浸体验，让你犹如身临其境。</a:t>
            </a:r>
          </a:p>
        </p:txBody>
      </p:sp>
      <p:pic>
        <p:nvPicPr>
          <p:cNvPr id="2050" name="Picture 2" descr="http://www.wanhuajing.com/pic/1605/0405/1126381/3_553_284.jp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6357937" y="3395516"/>
            <a:ext cx="2571767" cy="1292378"/>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http://upload.chinaz.com/2016/0628/6360271780402356581828215.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85773" y="3402012"/>
            <a:ext cx="2571688" cy="1285882"/>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http://upload.chinaz.com/2016/0628/6360271780414757294556694.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6363205" y="5402276"/>
            <a:ext cx="2566500" cy="1357320"/>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任意多边形 23"/>
          <p:cNvSpPr/>
          <p:nvPr/>
        </p:nvSpPr>
        <p:spPr>
          <a:xfrm rot="16200000">
            <a:off x="1580220" y="-1107211"/>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矩形 24"/>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6" name="文本框 28"/>
          <p:cNvSpPr>
            <a:spLocks noChangeArrowheads="1"/>
          </p:cNvSpPr>
          <p:nvPr/>
        </p:nvSpPr>
        <p:spPr bwMode="auto">
          <a:xfrm>
            <a:off x="428583" y="165848"/>
            <a:ext cx="2847975"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en-US" altLang="zh-CN"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    VR</a:t>
            </a: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将带给你</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683815" y="2251480"/>
            <a:ext cx="4609656" cy="3181400"/>
          </a:xfrm>
          <a:prstGeom prst="rect">
            <a:avLst/>
          </a:prstGeom>
          <a:blipFill dpi="0" rotWithShape="1">
            <a:blip r:embed="rId9" cstate="print">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1" y="1799771"/>
            <a:ext cx="6515168" cy="3312095"/>
          </a:xfrm>
          <a:prstGeom prst="rect">
            <a:avLst/>
          </a:pr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MH_Others_1"/>
          <p:cNvSpPr txBox="1"/>
          <p:nvPr>
            <p:custDataLst>
              <p:tags r:id="rId1"/>
            </p:custDataLst>
          </p:nvPr>
        </p:nvSpPr>
        <p:spPr>
          <a:xfrm>
            <a:off x="2794427" y="2118129"/>
            <a:ext cx="3078072" cy="1769715"/>
          </a:xfrm>
          <a:prstGeom prst="rect">
            <a:avLst/>
          </a:prstGeom>
          <a:noFill/>
        </p:spPr>
        <p:txBody>
          <a:bodyPr vert="horz" wrap="square" lIns="0" tIns="0" rIns="0" bIns="0" rtlCol="0" anchor="ctr" anchorCtr="0">
            <a:spAutoFit/>
          </a:bodyPr>
          <a:lstStyle/>
          <a:p>
            <a:pPr algn="ctr"/>
            <a:r>
              <a:rPr lang="zh-CN" altLang="en-US" sz="115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115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Others_2"/>
          <p:cNvSpPr txBox="1"/>
          <p:nvPr>
            <p:custDataLst>
              <p:tags r:id="rId2"/>
            </p:custDataLst>
          </p:nvPr>
        </p:nvSpPr>
        <p:spPr>
          <a:xfrm>
            <a:off x="2683815" y="3974298"/>
            <a:ext cx="3299296" cy="677108"/>
          </a:xfrm>
          <a:prstGeom prst="rect">
            <a:avLst/>
          </a:prstGeom>
          <a:noFill/>
        </p:spPr>
        <p:txBody>
          <a:bodyPr wrap="square" lIns="0" tIns="0" rIns="0" bIns="0">
            <a:spAutoFit/>
          </a:bodyPr>
          <a:lstStyle/>
          <a:p>
            <a:pPr algn="ctr">
              <a:defRPr/>
            </a:pPr>
            <a:r>
              <a:rPr lang="en-US" altLang="zh-CN" sz="44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Entry_1"/>
          <p:cNvSpPr/>
          <p:nvPr>
            <p:custDataLst>
              <p:tags r:id="rId3"/>
            </p:custDataLst>
          </p:nvPr>
        </p:nvSpPr>
        <p:spPr>
          <a:xfrm>
            <a:off x="7873011" y="2299515"/>
            <a:ext cx="2466542" cy="53860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公司概况</a:t>
            </a:r>
            <a:endPar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r>
              <a:rPr lang="en-US" altLang="zh-CN" sz="11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COMPANY PROFILE</a:t>
            </a:r>
            <a:endParaRPr lang="zh-CN" altLang="en-US" sz="11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MH_Entry_2"/>
          <p:cNvSpPr/>
          <p:nvPr>
            <p:custDataLst>
              <p:tags r:id="rId4"/>
            </p:custDataLst>
          </p:nvPr>
        </p:nvSpPr>
        <p:spPr>
          <a:xfrm>
            <a:off x="7873011" y="3169031"/>
            <a:ext cx="2466542" cy="53860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公司理念</a:t>
            </a:r>
            <a:endPar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lvl="0"/>
            <a:r>
              <a:rPr lang="en-US" altLang="zh-CN" sz="11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CORPORATE PHILOSOPHY</a:t>
            </a:r>
            <a:endParaRPr lang="zh-CN" altLang="en-US" sz="11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Entry_3"/>
          <p:cNvSpPr/>
          <p:nvPr>
            <p:custDataLst>
              <p:tags r:id="rId5"/>
            </p:custDataLst>
          </p:nvPr>
        </p:nvSpPr>
        <p:spPr>
          <a:xfrm>
            <a:off x="7873011" y="4038547"/>
            <a:ext cx="2466542" cy="53860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主营业务</a:t>
            </a:r>
            <a:endPar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lvl="0"/>
            <a:r>
              <a:rPr lang="en-US" altLang="zh-CN" sz="11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MAIN BUSINESS </a:t>
            </a:r>
            <a:endParaRPr lang="zh-CN" altLang="en-US" sz="11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MH_Entry_4"/>
          <p:cNvSpPr/>
          <p:nvPr>
            <p:custDataLst>
              <p:tags r:id="rId6"/>
            </p:custDataLst>
          </p:nvPr>
        </p:nvSpPr>
        <p:spPr>
          <a:xfrm>
            <a:off x="7873011" y="4908063"/>
            <a:ext cx="2466542" cy="53860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公司资质</a:t>
            </a:r>
            <a:endPar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lvl="0"/>
            <a:r>
              <a:rPr lang="en-US" altLang="zh-CN" sz="11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QUALIFICATION</a:t>
            </a:r>
            <a:endParaRPr lang="zh-CN" altLang="en-US" sz="11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 name="直接连接符 2"/>
          <p:cNvCxnSpPr/>
          <p:nvPr/>
        </p:nvCxnSpPr>
        <p:spPr>
          <a:xfrm>
            <a:off x="2683815" y="5776565"/>
            <a:ext cx="1017493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50116375"/>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bwMode="auto">
          <a:xfrm>
            <a:off x="10072714" y="4402143"/>
            <a:ext cx="1857388" cy="357189"/>
          </a:xfrm>
          <a:prstGeom prst="rect">
            <a:avLst/>
          </a:prstGeom>
          <a:solidFill>
            <a:schemeClr val="accent3">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18" name="矩形 17"/>
          <p:cNvSpPr/>
          <p:nvPr/>
        </p:nvSpPr>
        <p:spPr bwMode="auto">
          <a:xfrm>
            <a:off x="7500945" y="2759069"/>
            <a:ext cx="1857388" cy="357189"/>
          </a:xfrm>
          <a:prstGeom prst="rect">
            <a:avLst/>
          </a:prstGeom>
          <a:solidFill>
            <a:schemeClr val="accent2">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17" name="矩形 16"/>
          <p:cNvSpPr/>
          <p:nvPr/>
        </p:nvSpPr>
        <p:spPr bwMode="auto">
          <a:xfrm>
            <a:off x="5072054" y="1258871"/>
            <a:ext cx="1857388" cy="357189"/>
          </a:xfrm>
          <a:prstGeom prst="rect">
            <a:avLst/>
          </a:prstGeom>
          <a:solidFill>
            <a:schemeClr val="accent1">
              <a:alpha val="85000"/>
            </a:schemeClr>
          </a:solidFill>
          <a:ln>
            <a:noFill/>
          </a:ln>
          <a:effectLst/>
        </p:spPr>
        <p:txBody>
          <a:bodyPr anchor="ctr"/>
          <a:lstStyle/>
          <a:p>
            <a:pPr algn="ctr">
              <a:lnSpc>
                <a:spcPct val="130000"/>
              </a:lnSpc>
              <a:defRPr/>
            </a:pPr>
            <a:endParaRPr lang="zh-CN" altLang="en-US" sz="1476"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6" name="TextBox 16"/>
          <p:cNvSpPr txBox="1"/>
          <p:nvPr/>
        </p:nvSpPr>
        <p:spPr>
          <a:xfrm>
            <a:off x="5165889" y="1259923"/>
            <a:ext cx="1304847" cy="346410"/>
          </a:xfrm>
          <a:prstGeom prst="rect">
            <a:avLst/>
          </a:prstGeom>
          <a:noFill/>
        </p:spPr>
        <p:txBody>
          <a:bodyPr wrap="none" lIns="99220" tIns="49610" rIns="99220" bIns="49610" rtlCol="0">
            <a:spAutoFit/>
          </a:bodyPr>
          <a:lstStyle/>
          <a:p>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VR</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虚拟训练</a:t>
            </a:r>
            <a:endPar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5000616" y="1744117"/>
            <a:ext cx="2000263" cy="369332"/>
          </a:xfrm>
          <a:prstGeom prst="rect">
            <a:avLst/>
          </a:prstGeom>
        </p:spPr>
        <p:txBody>
          <a:bodyPr wrap="square">
            <a:spAutoFit/>
          </a:bodyPr>
          <a:lstStyle/>
          <a:p>
            <a:pPr algn="just"/>
            <a:r>
              <a:rPr lang="en-US" altLang="zh-CN" sz="900" b="1" dirty="0">
                <a:solidFill>
                  <a:schemeClr val="bg1">
                    <a:lumMod val="65000"/>
                  </a:schemeClr>
                </a:solidFill>
                <a:latin typeface="Arial" panose="020B0604020202020204" pitchFamily="34" charset="0"/>
                <a:ea typeface="微软雅黑" panose="020B0503020204020204" pitchFamily="34" charset="-122"/>
              </a:rPr>
              <a:t>NASA </a:t>
            </a:r>
            <a:r>
              <a:rPr lang="zh-CN" altLang="en-US" sz="900" b="1" dirty="0" smtClean="0">
                <a:solidFill>
                  <a:schemeClr val="bg1">
                    <a:lumMod val="65000"/>
                  </a:schemeClr>
                </a:solidFill>
                <a:latin typeface="Arial" panose="020B0604020202020204" pitchFamily="34" charset="0"/>
                <a:ea typeface="微软雅黑" panose="020B0503020204020204" pitchFamily="34" charset="-122"/>
              </a:rPr>
              <a:t>早已经利用虚拟</a:t>
            </a:r>
            <a:r>
              <a:rPr lang="zh-CN" altLang="en-US" sz="900" b="1" dirty="0">
                <a:solidFill>
                  <a:schemeClr val="bg1">
                    <a:lumMod val="65000"/>
                  </a:schemeClr>
                </a:solidFill>
                <a:latin typeface="Arial" panose="020B0604020202020204" pitchFamily="34" charset="0"/>
                <a:ea typeface="微软雅黑" panose="020B0503020204020204" pitchFamily="34" charset="-122"/>
              </a:rPr>
              <a:t>现实技术对该组织的</a:t>
            </a:r>
            <a:r>
              <a:rPr lang="zh-CN" altLang="en-US" sz="900" b="1" dirty="0" smtClean="0">
                <a:solidFill>
                  <a:schemeClr val="bg1">
                    <a:lumMod val="65000"/>
                  </a:schemeClr>
                </a:solidFill>
                <a:latin typeface="Arial" panose="020B0604020202020204" pitchFamily="34" charset="0"/>
                <a:ea typeface="微软雅黑" panose="020B0503020204020204" pitchFamily="34" charset="-122"/>
              </a:rPr>
              <a:t>宇航员开展训练计划。</a:t>
            </a:r>
            <a:endParaRPr lang="zh-CN" altLang="en-US" sz="9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074" name="Picture 2" descr="http://y1.ifengimg.com/a/2015_51/d6a62cb226be3d5.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4719" y="1237896"/>
            <a:ext cx="4334073" cy="2437916"/>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g.hiphotos.baidu.com/news/crop%3D30%2C2%2C724%2C434%3Bw%3D638/sign=eec61bcbbb3eb1355088edfb9b2d98ff/77094b36acaf2eddcd007eca8a1001e93901931b.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94705" y="2786385"/>
            <a:ext cx="4482902" cy="2684121"/>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TextBox 16"/>
          <p:cNvSpPr txBox="1"/>
          <p:nvPr/>
        </p:nvSpPr>
        <p:spPr>
          <a:xfrm>
            <a:off x="7605966" y="2791352"/>
            <a:ext cx="1304847" cy="346410"/>
          </a:xfrm>
          <a:prstGeom prst="rect">
            <a:avLst/>
          </a:prstGeom>
          <a:noFill/>
        </p:spPr>
        <p:txBody>
          <a:bodyPr wrap="none" lIns="99220" tIns="49610" rIns="99220" bIns="49610" rtlCol="0">
            <a:spAutoFit/>
          </a:bodyPr>
          <a:lstStyle/>
          <a:p>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VR</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虚拟漫游</a:t>
            </a:r>
            <a:endPar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7429507" y="3280715"/>
            <a:ext cx="2000263" cy="507831"/>
          </a:xfrm>
          <a:prstGeom prst="rect">
            <a:avLst/>
          </a:prstGeom>
        </p:spPr>
        <p:txBody>
          <a:bodyPr wrap="square">
            <a:spAutoFit/>
          </a:bodyPr>
          <a:lstStyle/>
          <a:p>
            <a:pPr algn="just"/>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利用</a:t>
            </a:r>
            <a:r>
              <a:rPr lang="en-US" altLang="zh-CN"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9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技术建立虚拟场景，训练舱外活动，太空行走；火星漫游、月球漫步；训练零重力质量处理训练。</a:t>
            </a:r>
          </a:p>
        </p:txBody>
      </p:sp>
      <p:pic>
        <p:nvPicPr>
          <p:cNvPr id="3078" name="Picture 6" descr="http://img3.jiemian.com/jiemian/original/20161105/147834453129575400_a580xH.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94705" y="2786384"/>
            <a:ext cx="4482902" cy="2684121"/>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http://img5.pcpop.com/ArticleImages/730x547/4/4116/004116178.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069596" y="4418806"/>
            <a:ext cx="4752528" cy="2539022"/>
          </a:xfrm>
          <a:prstGeom prst="rect">
            <a:avLst/>
          </a:prstGeom>
          <a:noFill/>
          <a:extLst>
            <a:ext uri="{909E8E84-426E-40DD-AFC4-6F175D3DCCD1}">
              <a14:hiddenFill xmlns:a14="http://schemas.microsoft.com/office/drawing/2010/main" xmlns="">
                <a:solidFill>
                  <a:srgbClr val="FFFFFF"/>
                </a:solidFill>
              </a14:hiddenFill>
            </a:ext>
          </a:extLst>
        </p:spPr>
      </p:pic>
      <p:sp>
        <p:nvSpPr>
          <p:cNvPr id="30" name="TextBox 16"/>
          <p:cNvSpPr txBox="1"/>
          <p:nvPr/>
        </p:nvSpPr>
        <p:spPr>
          <a:xfrm>
            <a:off x="10249047" y="4418806"/>
            <a:ext cx="1304847" cy="346410"/>
          </a:xfrm>
          <a:prstGeom prst="rect">
            <a:avLst/>
          </a:prstGeom>
          <a:noFill/>
        </p:spPr>
        <p:txBody>
          <a:bodyPr wrap="none" lIns="99220" tIns="49610" rIns="99220" bIns="49610" rtlCol="0">
            <a:spAutoFit/>
          </a:bodyPr>
          <a:lstStyle/>
          <a:p>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VR</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虚拟装配</a:t>
            </a:r>
            <a:endPar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nvSpPr>
        <p:spPr>
          <a:xfrm>
            <a:off x="10001276" y="4894444"/>
            <a:ext cx="2000263" cy="507831"/>
          </a:xfrm>
          <a:prstGeom prst="rect">
            <a:avLst/>
          </a:prstGeom>
        </p:spPr>
        <p:txBody>
          <a:bodyPr wrap="square">
            <a:spAutoFit/>
          </a:bodyPr>
          <a:lstStyle/>
          <a:p>
            <a:pPr algn="just"/>
            <a:r>
              <a:rPr lang="zh-CN" altLang="en-US" sz="900" b="1" dirty="0">
                <a:solidFill>
                  <a:schemeClr val="bg1">
                    <a:lumMod val="65000"/>
                  </a:schemeClr>
                </a:solidFill>
                <a:latin typeface="Arial" panose="020B0604020202020204" pitchFamily="34" charset="0"/>
                <a:ea typeface="微软雅黑" panose="020B0503020204020204" pitchFamily="34" charset="-122"/>
              </a:rPr>
              <a:t>利用</a:t>
            </a:r>
            <a:r>
              <a:rPr lang="en-US" altLang="zh-CN" sz="900" b="1" dirty="0">
                <a:solidFill>
                  <a:schemeClr val="bg1">
                    <a:lumMod val="65000"/>
                  </a:schemeClr>
                </a:solidFill>
                <a:latin typeface="Arial" panose="020B0604020202020204" pitchFamily="34" charset="0"/>
                <a:ea typeface="微软雅黑" panose="020B0503020204020204" pitchFamily="34" charset="-122"/>
              </a:rPr>
              <a:t>3D</a:t>
            </a:r>
            <a:r>
              <a:rPr lang="zh-CN" altLang="en-US" sz="900" b="1" dirty="0">
                <a:solidFill>
                  <a:schemeClr val="bg1">
                    <a:lumMod val="65000"/>
                  </a:schemeClr>
                </a:solidFill>
                <a:latin typeface="Arial" panose="020B0604020202020204" pitchFamily="34" charset="0"/>
                <a:ea typeface="微软雅黑" panose="020B0503020204020204" pitchFamily="34" charset="-122"/>
              </a:rPr>
              <a:t>投射和手势控制，可以使流水线工人在三维虚拟空间内完成对实际产品装配工作的预估和校准</a:t>
            </a:r>
            <a:r>
              <a:rPr lang="zh-CN" altLang="en-US" sz="900" b="1" dirty="0" smtClean="0">
                <a:solidFill>
                  <a:schemeClr val="bg1">
                    <a:lumMod val="65000"/>
                  </a:schemeClr>
                </a:solidFill>
                <a:latin typeface="Arial" panose="020B0604020202020204" pitchFamily="34" charset="0"/>
                <a:ea typeface="微软雅黑" panose="020B0503020204020204" pitchFamily="34" charset="-122"/>
              </a:rPr>
              <a:t>。</a:t>
            </a:r>
            <a:endParaRPr lang="zh-CN" altLang="en-US" sz="9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082" name="Picture 10" descr="http://img.cheyun.com/w3/1021/large/14545575187021.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083496" y="4418806"/>
            <a:ext cx="4738627" cy="2541475"/>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任意多边形 13"/>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2" name="文本框 28"/>
          <p:cNvSpPr>
            <a:spLocks noChangeArrowheads="1"/>
          </p:cNvSpPr>
          <p:nvPr/>
        </p:nvSpPr>
        <p:spPr bwMode="auto">
          <a:xfrm>
            <a:off x="428583" y="165848"/>
            <a:ext cx="2847975" cy="406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a:t>
            </a:r>
            <a:r>
              <a:rPr lang="en-US" altLang="zh-CN"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VR+</a:t>
            </a: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”行业解决方案</a:t>
            </a:r>
          </a:p>
        </p:txBody>
      </p:sp>
    </p:spTree>
    <p:extLst>
      <p:ext uri="{BB962C8B-B14F-4D97-AF65-F5344CB8AC3E}">
        <p14:creationId xmlns:p14="http://schemas.microsoft.com/office/powerpoint/2010/main" xmlns="" val="257772119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215457" y="1187433"/>
            <a:ext cx="2928958" cy="300039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2" name="文本框 28"/>
          <p:cNvSpPr>
            <a:spLocks noChangeArrowheads="1"/>
          </p:cNvSpPr>
          <p:nvPr/>
        </p:nvSpPr>
        <p:spPr bwMode="auto">
          <a:xfrm>
            <a:off x="428583" y="165848"/>
            <a:ext cx="2847975"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常用</a:t>
            </a:r>
            <a:r>
              <a:rPr lang="en-US" altLang="zh-CN"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VR</a:t>
            </a: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设备</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14797" y="4759333"/>
            <a:ext cx="3843321" cy="2270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877646" y="4902209"/>
            <a:ext cx="3333741" cy="1817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00021" y="4711467"/>
            <a:ext cx="3637379" cy="2048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8" name="文本框 66"/>
          <p:cNvSpPr txBox="1">
            <a:spLocks noChangeArrowheads="1"/>
          </p:cNvSpPr>
          <p:nvPr/>
        </p:nvSpPr>
        <p:spPr bwMode="auto">
          <a:xfrm>
            <a:off x="9286895" y="1258871"/>
            <a:ext cx="2714644" cy="2769989"/>
          </a:xfrm>
          <a:prstGeom prst="rect">
            <a:avLst/>
          </a:prstGeom>
          <a:noFill/>
          <a:ln>
            <a:noFill/>
          </a:ln>
          <a:extLst/>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indent="360000" algn="just">
              <a:lnSpc>
                <a:spcPct val="150000"/>
              </a:lnSpc>
            </a:pPr>
            <a:r>
              <a:rPr lang="en-US" altLang="zh-CN" sz="1200" b="1" dirty="0" smtClean="0">
                <a:solidFill>
                  <a:schemeClr val="bg1"/>
                </a:solidFill>
                <a:latin typeface="Arial" panose="020B0604020202020204" pitchFamily="34" charset="0"/>
                <a:ea typeface="微软雅黑" panose="020B0503020204020204" pitchFamily="34" charset="-122"/>
              </a:rPr>
              <a:t>OLED</a:t>
            </a:r>
            <a:r>
              <a:rPr lang="zh-CN" altLang="en-US" sz="1200" b="1" dirty="0" smtClean="0">
                <a:solidFill>
                  <a:schemeClr val="bg1"/>
                </a:solidFill>
                <a:latin typeface="Arial" panose="020B0604020202020204" pitchFamily="34" charset="0"/>
                <a:ea typeface="微软雅黑" panose="020B0503020204020204" pitchFamily="34" charset="-122"/>
              </a:rPr>
              <a:t>屏幕 ：单眼</a:t>
            </a:r>
            <a:r>
              <a:rPr lang="zh-CN" altLang="en-US" sz="1200" b="1" dirty="0">
                <a:solidFill>
                  <a:schemeClr val="bg1"/>
                </a:solidFill>
                <a:latin typeface="Arial" panose="020B0604020202020204" pitchFamily="34" charset="0"/>
                <a:ea typeface="微软雅黑" panose="020B0503020204020204" pitchFamily="34" charset="-122"/>
              </a:rPr>
              <a:t>有效分辨率为 </a:t>
            </a:r>
            <a:r>
              <a:rPr lang="en-US" altLang="zh-CN" sz="1200" b="1" dirty="0">
                <a:solidFill>
                  <a:schemeClr val="bg1"/>
                </a:solidFill>
                <a:latin typeface="Arial" panose="020B0604020202020204" pitchFamily="34" charset="0"/>
                <a:ea typeface="微软雅黑" panose="020B0503020204020204" pitchFamily="34" charset="-122"/>
              </a:rPr>
              <a:t>1200 x 1080 </a:t>
            </a:r>
            <a:r>
              <a:rPr lang="zh-CN" altLang="en-US" sz="1200" b="1" dirty="0">
                <a:solidFill>
                  <a:schemeClr val="bg1"/>
                </a:solidFill>
                <a:latin typeface="Arial" panose="020B0604020202020204" pitchFamily="34" charset="0"/>
                <a:ea typeface="微软雅黑" panose="020B0503020204020204" pitchFamily="34" charset="-122"/>
              </a:rPr>
              <a:t>，双眼合并分辨率为 </a:t>
            </a:r>
            <a:r>
              <a:rPr lang="en-US" altLang="zh-CN" sz="1200" b="1" dirty="0">
                <a:solidFill>
                  <a:schemeClr val="bg1"/>
                </a:solidFill>
                <a:latin typeface="Arial" panose="020B0604020202020204" pitchFamily="34" charset="0"/>
                <a:ea typeface="微软雅黑" panose="020B0503020204020204" pitchFamily="34" charset="-122"/>
              </a:rPr>
              <a:t>2160 x </a:t>
            </a:r>
            <a:r>
              <a:rPr lang="en-US" altLang="zh-CN" sz="1200" b="1" dirty="0" smtClean="0">
                <a:solidFill>
                  <a:schemeClr val="bg1"/>
                </a:solidFill>
                <a:latin typeface="Arial" panose="020B0604020202020204" pitchFamily="34" charset="0"/>
                <a:ea typeface="微软雅黑" panose="020B0503020204020204" pitchFamily="34" charset="-122"/>
              </a:rPr>
              <a:t>1200</a:t>
            </a:r>
            <a:r>
              <a:rPr lang="zh-CN" altLang="en-US" sz="1200" b="1" dirty="0">
                <a:solidFill>
                  <a:schemeClr val="bg1"/>
                </a:solidFill>
                <a:latin typeface="Arial" panose="020B0604020202020204" pitchFamily="34" charset="0"/>
                <a:ea typeface="微软雅黑" panose="020B0503020204020204" pitchFamily="34" charset="-122"/>
              </a:rPr>
              <a:t> 。</a:t>
            </a:r>
            <a:r>
              <a:rPr lang="en-US" altLang="zh-CN" sz="1200" b="1" dirty="0">
                <a:solidFill>
                  <a:schemeClr val="bg1"/>
                </a:solidFill>
                <a:latin typeface="Arial" panose="020B0604020202020204" pitchFamily="34" charset="0"/>
                <a:ea typeface="微软雅黑" panose="020B0503020204020204" pitchFamily="34" charset="-122"/>
              </a:rPr>
              <a:t>2K </a:t>
            </a:r>
            <a:r>
              <a:rPr lang="zh-CN" altLang="en-US" sz="1200" b="1" dirty="0">
                <a:solidFill>
                  <a:schemeClr val="bg1"/>
                </a:solidFill>
                <a:latin typeface="Arial" panose="020B0604020202020204" pitchFamily="34" charset="0"/>
                <a:ea typeface="微软雅黑" panose="020B0503020204020204" pitchFamily="34" charset="-122"/>
              </a:rPr>
              <a:t>分辨率大大降低了画面的颗粒感，用户几乎感觉不到纱门效应。并且能在佩戴眼镜的同时戴上头显，即使没有佩戴眼镜，</a:t>
            </a:r>
            <a:r>
              <a:rPr lang="en-US" altLang="zh-CN" sz="1200" b="1" dirty="0">
                <a:solidFill>
                  <a:schemeClr val="bg1"/>
                </a:solidFill>
                <a:latin typeface="Arial" panose="020B0604020202020204" pitchFamily="34" charset="0"/>
                <a:ea typeface="微软雅黑" panose="020B0503020204020204" pitchFamily="34" charset="-122"/>
              </a:rPr>
              <a:t>400 </a:t>
            </a:r>
            <a:r>
              <a:rPr lang="zh-CN" altLang="en-US" sz="1200" b="1" dirty="0">
                <a:solidFill>
                  <a:schemeClr val="bg1"/>
                </a:solidFill>
                <a:latin typeface="Arial" panose="020B0604020202020204" pitchFamily="34" charset="0"/>
                <a:ea typeface="微软雅黑" panose="020B0503020204020204" pitchFamily="34" charset="-122"/>
              </a:rPr>
              <a:t>度左右近视依然能清楚看到画面的细节。画面刷新率为 </a:t>
            </a:r>
            <a:r>
              <a:rPr lang="en-US" altLang="zh-CN" sz="1200" b="1" dirty="0">
                <a:solidFill>
                  <a:schemeClr val="bg1"/>
                </a:solidFill>
                <a:latin typeface="Arial" panose="020B0604020202020204" pitchFamily="34" charset="0"/>
                <a:ea typeface="微软雅黑" panose="020B0503020204020204" pitchFamily="34" charset="-122"/>
              </a:rPr>
              <a:t>90Hz</a:t>
            </a:r>
            <a:r>
              <a:rPr lang="zh-CN" altLang="en-US" sz="1200" b="1" dirty="0">
                <a:solidFill>
                  <a:schemeClr val="bg1"/>
                </a:solidFill>
                <a:latin typeface="Arial" panose="020B0604020202020204" pitchFamily="34" charset="0"/>
                <a:ea typeface="微软雅黑" panose="020B0503020204020204" pitchFamily="34" charset="-122"/>
              </a:rPr>
              <a:t>，今年 </a:t>
            </a:r>
            <a:r>
              <a:rPr lang="en-US" altLang="zh-CN" sz="1200" b="1" dirty="0">
                <a:solidFill>
                  <a:schemeClr val="bg1"/>
                </a:solidFill>
                <a:latin typeface="Arial" panose="020B0604020202020204" pitchFamily="34" charset="0"/>
                <a:ea typeface="微软雅黑" panose="020B0503020204020204" pitchFamily="34" charset="-122"/>
              </a:rPr>
              <a:t>3 </a:t>
            </a:r>
            <a:r>
              <a:rPr lang="zh-CN" altLang="en-US" sz="1200" b="1" dirty="0">
                <a:solidFill>
                  <a:schemeClr val="bg1"/>
                </a:solidFill>
                <a:latin typeface="Arial" panose="020B0604020202020204" pitchFamily="34" charset="0"/>
                <a:ea typeface="微软雅黑" panose="020B0503020204020204" pitchFamily="34" charset="-122"/>
              </a:rPr>
              <a:t>月份的数据显示延迟为 </a:t>
            </a:r>
            <a:r>
              <a:rPr lang="en-US" altLang="zh-CN" sz="1200" b="1" dirty="0">
                <a:solidFill>
                  <a:schemeClr val="bg1"/>
                </a:solidFill>
                <a:latin typeface="Arial" panose="020B0604020202020204" pitchFamily="34" charset="0"/>
                <a:ea typeface="微软雅黑" panose="020B0503020204020204" pitchFamily="34" charset="-122"/>
              </a:rPr>
              <a:t>22ms</a:t>
            </a:r>
            <a:r>
              <a:rPr lang="zh-CN" altLang="en-US" sz="1200" b="1" dirty="0">
                <a:solidFill>
                  <a:schemeClr val="bg1"/>
                </a:solidFill>
                <a:latin typeface="Arial" panose="020B0604020202020204" pitchFamily="34" charset="0"/>
                <a:ea typeface="微软雅黑" panose="020B0503020204020204" pitchFamily="34" charset="-122"/>
              </a:rPr>
              <a:t>，实际体验几乎零延迟，也不觉得恶心和</a:t>
            </a:r>
            <a:r>
              <a:rPr lang="zh-CN" altLang="en-US" sz="1200" b="1" dirty="0" smtClean="0">
                <a:solidFill>
                  <a:schemeClr val="bg1"/>
                </a:solidFill>
                <a:latin typeface="Arial" panose="020B0604020202020204" pitchFamily="34" charset="0"/>
                <a:ea typeface="微软雅黑" panose="020B0503020204020204" pitchFamily="34" charset="-122"/>
              </a:rPr>
              <a:t>眩晕。</a:t>
            </a:r>
            <a:endPar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55" name="Picture 7"/>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929045" y="1302276"/>
            <a:ext cx="4375511" cy="2456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857211" y="1473185"/>
            <a:ext cx="2500330" cy="2117503"/>
          </a:xfrm>
          <a:prstGeom prst="rect">
            <a:avLst/>
          </a:prstGeom>
          <a:noFill/>
        </p:spPr>
        <p:txBody>
          <a:bodyPr wrap="square" rtlCol="0">
            <a:spAutoFit/>
          </a:bodyPr>
          <a:lstStyle/>
          <a:p>
            <a:pPr algn="just">
              <a:lnSpc>
                <a:spcPct val="120000"/>
              </a:lnSpc>
            </a:pPr>
            <a:r>
              <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HTC VR VIVE</a:t>
            </a: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是一整套虚拟现实的输入、输出设备，可以通过电脑下载场景、头盔中展示逼真的虚拟世界，带你到另外一个场景，另外一个时代，如临其境，如同一个具有无限可能的全新世界。</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gn="just"/>
            <a:endParaRPr lang="zh-CN" altLang="en-US" sz="1400" dirty="0"/>
          </a:p>
        </p:txBody>
      </p:sp>
      <p:sp>
        <p:nvSpPr>
          <p:cNvPr id="11" name="圆角矩形 10"/>
          <p:cNvSpPr/>
          <p:nvPr/>
        </p:nvSpPr>
        <p:spPr>
          <a:xfrm>
            <a:off x="500021" y="1187433"/>
            <a:ext cx="3071834" cy="250033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786565" y="5545151"/>
            <a:ext cx="357190" cy="357190"/>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6" idx="6"/>
          </p:cNvCxnSpPr>
          <p:nvPr/>
        </p:nvCxnSpPr>
        <p:spPr>
          <a:xfrm>
            <a:off x="7143755" y="5723746"/>
            <a:ext cx="1143008" cy="35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5400000" flipH="1" flipV="1">
            <a:off x="7215193" y="4687895"/>
            <a:ext cx="214314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286763" y="3616325"/>
            <a:ext cx="928694"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3368802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2" name="文本框 28"/>
          <p:cNvSpPr>
            <a:spLocks noChangeArrowheads="1"/>
          </p:cNvSpPr>
          <p:nvPr/>
        </p:nvSpPr>
        <p:spPr bwMode="auto">
          <a:xfrm>
            <a:off x="428583" y="165848"/>
            <a:ext cx="2847975" cy="406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en-US" altLang="zh-CN"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VR</a:t>
            </a: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环境搭建</a:t>
            </a:r>
          </a:p>
        </p:txBody>
      </p:sp>
      <p:pic>
        <p:nvPicPr>
          <p:cNvPr id="3076" name="Picture 4" descr="http://img.expreview.com/news/2016/02/05/htc_vive_req_0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28649" y="973119"/>
            <a:ext cx="4940540" cy="3296046"/>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http://img.expreview.com/news/2016/02/05/htc_vive_req_03.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29375" y="830243"/>
            <a:ext cx="5011316" cy="334326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3"/>
          <p:cNvGrpSpPr/>
          <p:nvPr/>
        </p:nvGrpSpPr>
        <p:grpSpPr>
          <a:xfrm>
            <a:off x="1928781" y="4830771"/>
            <a:ext cx="8539146" cy="1371266"/>
            <a:chOff x="967802" y="1902099"/>
            <a:chExt cx="10256393" cy="1647031"/>
          </a:xfrm>
        </p:grpSpPr>
        <p:grpSp>
          <p:nvGrpSpPr>
            <p:cNvPr id="9" name="Group 4"/>
            <p:cNvGrpSpPr/>
            <p:nvPr/>
          </p:nvGrpSpPr>
          <p:grpSpPr>
            <a:xfrm>
              <a:off x="967802" y="1902099"/>
              <a:ext cx="10256393" cy="1647031"/>
              <a:chOff x="-1123401" y="2523132"/>
              <a:chExt cx="11282033" cy="1811734"/>
            </a:xfrm>
          </p:grpSpPr>
          <p:sp>
            <p:nvSpPr>
              <p:cNvPr id="31" name="Freeform 23"/>
              <p:cNvSpPr/>
              <p:nvPr/>
            </p:nvSpPr>
            <p:spPr>
              <a:xfrm>
                <a:off x="2033366" y="2523132"/>
                <a:ext cx="1811734" cy="1811734"/>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513" tIns="289513" rIns="289513" bIns="289513" numCol="1" spcCol="1270" anchor="ctr" anchorCtr="0">
                <a:noAutofit/>
              </a:bodyPr>
              <a:lstStyle/>
              <a:p>
                <a:pPr algn="just" defTabSz="1628206">
                  <a:lnSpc>
                    <a:spcPct val="120000"/>
                  </a:lnSpc>
                  <a:spcAft>
                    <a:spcPct val="35000"/>
                  </a:spcAft>
                </a:pPr>
                <a:endParaRPr lang="en-GB"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24"/>
              <p:cNvSpPr/>
              <p:nvPr/>
            </p:nvSpPr>
            <p:spPr>
              <a:xfrm>
                <a:off x="3992214" y="2903596"/>
                <a:ext cx="1050805" cy="1050805"/>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27559" tIns="368004" rIns="127559" bIns="368004" numCol="1" spcCol="1270" anchor="ctr" anchorCtr="0">
                <a:noAutofit/>
              </a:bodyPr>
              <a:lstStyle/>
              <a:p>
                <a:pPr algn="just" defTabSz="691987">
                  <a:lnSpc>
                    <a:spcPct val="120000"/>
                  </a:lnSpc>
                  <a:spcAft>
                    <a:spcPct val="35000"/>
                  </a:spcAft>
                </a:pPr>
                <a:endParaRPr lang="en-GB"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25"/>
              <p:cNvSpPr/>
              <p:nvPr/>
            </p:nvSpPr>
            <p:spPr>
              <a:xfrm>
                <a:off x="5190132" y="2523132"/>
                <a:ext cx="1811734" cy="1811734"/>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513" tIns="289513" rIns="289513" bIns="289513" numCol="1" spcCol="1270" anchor="ctr" anchorCtr="0">
                <a:noAutofit/>
              </a:bodyPr>
              <a:lstStyle/>
              <a:p>
                <a:pPr algn="just" defTabSz="1628206">
                  <a:lnSpc>
                    <a:spcPct val="120000"/>
                  </a:lnSpc>
                  <a:spcAft>
                    <a:spcPct val="35000"/>
                  </a:spcAft>
                </a:pPr>
                <a:endParaRPr lang="en-GB"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26"/>
              <p:cNvSpPr/>
              <p:nvPr/>
            </p:nvSpPr>
            <p:spPr>
              <a:xfrm>
                <a:off x="7148980" y="2903596"/>
                <a:ext cx="1050805" cy="1050805"/>
              </a:xfrm>
              <a:custGeom>
                <a:avLst/>
                <a:gdLst>
                  <a:gd name="connsiteX0" fmla="*/ 139284 w 1050805"/>
                  <a:gd name="connsiteY0" fmla="*/ 216466 h 1050805"/>
                  <a:gd name="connsiteX1" fmla="*/ 911521 w 1050805"/>
                  <a:gd name="connsiteY1" fmla="*/ 216466 h 1050805"/>
                  <a:gd name="connsiteX2" fmla="*/ 911521 w 1050805"/>
                  <a:gd name="connsiteY2" fmla="*/ 463615 h 1050805"/>
                  <a:gd name="connsiteX3" fmla="*/ 139284 w 1050805"/>
                  <a:gd name="connsiteY3" fmla="*/ 463615 h 1050805"/>
                  <a:gd name="connsiteX4" fmla="*/ 139284 w 1050805"/>
                  <a:gd name="connsiteY4" fmla="*/ 216466 h 1050805"/>
                  <a:gd name="connsiteX5" fmla="*/ 139284 w 1050805"/>
                  <a:gd name="connsiteY5" fmla="*/ 587190 h 1050805"/>
                  <a:gd name="connsiteX6" fmla="*/ 911521 w 1050805"/>
                  <a:gd name="connsiteY6" fmla="*/ 587190 h 1050805"/>
                  <a:gd name="connsiteX7" fmla="*/ 911521 w 1050805"/>
                  <a:gd name="connsiteY7" fmla="*/ 834339 h 1050805"/>
                  <a:gd name="connsiteX8" fmla="*/ 139284 w 1050805"/>
                  <a:gd name="connsiteY8" fmla="*/ 834339 h 1050805"/>
                  <a:gd name="connsiteX9" fmla="*/ 139284 w 1050805"/>
                  <a:gd name="connsiteY9" fmla="*/ 587190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805" h="1050805">
                    <a:moveTo>
                      <a:pt x="139284" y="216466"/>
                    </a:moveTo>
                    <a:lnTo>
                      <a:pt x="911521" y="216466"/>
                    </a:lnTo>
                    <a:lnTo>
                      <a:pt x="911521" y="463615"/>
                    </a:lnTo>
                    <a:lnTo>
                      <a:pt x="139284" y="463615"/>
                    </a:lnTo>
                    <a:lnTo>
                      <a:pt x="139284" y="216466"/>
                    </a:lnTo>
                    <a:close/>
                    <a:moveTo>
                      <a:pt x="139284" y="587190"/>
                    </a:moveTo>
                    <a:lnTo>
                      <a:pt x="911521" y="587190"/>
                    </a:lnTo>
                    <a:lnTo>
                      <a:pt x="911521" y="834339"/>
                    </a:lnTo>
                    <a:lnTo>
                      <a:pt x="139284" y="834339"/>
                    </a:lnTo>
                    <a:lnTo>
                      <a:pt x="139284" y="58719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27559" tIns="198245" rIns="127559" bIns="198245" numCol="1" spcCol="1270" anchor="ctr" anchorCtr="0">
                <a:noAutofit/>
              </a:bodyPr>
              <a:lstStyle/>
              <a:p>
                <a:pPr algn="just" defTabSz="1791027">
                  <a:lnSpc>
                    <a:spcPct val="120000"/>
                  </a:lnSpc>
                  <a:spcAft>
                    <a:spcPct val="35000"/>
                  </a:spcAft>
                </a:pPr>
                <a:endParaRPr lang="en-GB"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27"/>
              <p:cNvSpPr/>
              <p:nvPr/>
            </p:nvSpPr>
            <p:spPr>
              <a:xfrm>
                <a:off x="8346898" y="2523132"/>
                <a:ext cx="1811734" cy="1811734"/>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513" tIns="289513" rIns="289513" bIns="289513" numCol="1" spcCol="1270" anchor="ctr" anchorCtr="0">
                <a:noAutofit/>
              </a:bodyPr>
              <a:lstStyle/>
              <a:p>
                <a:pPr algn="just" defTabSz="1628206">
                  <a:lnSpc>
                    <a:spcPct val="120000"/>
                  </a:lnSpc>
                  <a:spcAft>
                    <a:spcPct val="35000"/>
                  </a:spcAft>
                </a:pPr>
                <a:endParaRPr lang="en-GB"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28"/>
              <p:cNvSpPr/>
              <p:nvPr/>
            </p:nvSpPr>
            <p:spPr>
              <a:xfrm>
                <a:off x="-1123401" y="2523132"/>
                <a:ext cx="1811734" cy="1811734"/>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513" tIns="289513" rIns="289513" bIns="289513" numCol="1" spcCol="1270" anchor="ctr" anchorCtr="0">
                <a:noAutofit/>
              </a:bodyPr>
              <a:lstStyle/>
              <a:p>
                <a:pPr algn="just" defTabSz="1628206">
                  <a:lnSpc>
                    <a:spcPct val="120000"/>
                  </a:lnSpc>
                  <a:spcAft>
                    <a:spcPct val="35000"/>
                  </a:spcAft>
                </a:pPr>
                <a:endParaRPr lang="en-GB"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29"/>
              <p:cNvSpPr/>
              <p:nvPr/>
            </p:nvSpPr>
            <p:spPr>
              <a:xfrm>
                <a:off x="835447" y="2903596"/>
                <a:ext cx="1050805" cy="1050805"/>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27559" tIns="368004" rIns="127559" bIns="368004" numCol="1" spcCol="1270" anchor="ctr" anchorCtr="0">
                <a:noAutofit/>
              </a:bodyPr>
              <a:lstStyle/>
              <a:p>
                <a:pPr algn="just" defTabSz="691987">
                  <a:lnSpc>
                    <a:spcPct val="120000"/>
                  </a:lnSpc>
                  <a:spcAft>
                    <a:spcPct val="35000"/>
                  </a:spcAft>
                </a:pPr>
                <a:endParaRPr lang="en-GB" sz="824">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5"/>
            <p:cNvGrpSpPr/>
            <p:nvPr/>
          </p:nvGrpSpPr>
          <p:grpSpPr>
            <a:xfrm>
              <a:off x="1501841" y="2407611"/>
              <a:ext cx="578952" cy="618042"/>
              <a:chOff x="9159875" y="1647825"/>
              <a:chExt cx="434975" cy="464344"/>
            </a:xfrm>
            <a:solidFill>
              <a:schemeClr val="bg2"/>
            </a:solidFill>
          </p:grpSpPr>
          <p:sp>
            <p:nvSpPr>
              <p:cNvPr id="28" name="AutoShape 78"/>
              <p:cNvSpPr>
                <a:spLocks/>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AutoShape 79"/>
              <p:cNvSpPr>
                <a:spLocks/>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80"/>
              <p:cNvSpPr>
                <a:spLocks/>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Group 6"/>
            <p:cNvGrpSpPr/>
            <p:nvPr/>
          </p:nvGrpSpPr>
          <p:grpSpPr>
            <a:xfrm>
              <a:off x="10091658" y="2416592"/>
              <a:ext cx="618042" cy="618042"/>
              <a:chOff x="8216107" y="1647825"/>
              <a:chExt cx="464344" cy="464344"/>
            </a:xfrm>
            <a:solidFill>
              <a:schemeClr val="bg2"/>
            </a:solidFill>
          </p:grpSpPr>
          <p:sp>
            <p:nvSpPr>
              <p:cNvPr id="26" name="AutoShape 81"/>
              <p:cNvSpPr>
                <a:spLocks/>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2"/>
              <p:cNvSpPr>
                <a:spLocks/>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7"/>
            <p:cNvGrpSpPr/>
            <p:nvPr/>
          </p:nvGrpSpPr>
          <p:grpSpPr>
            <a:xfrm>
              <a:off x="7221342" y="2435616"/>
              <a:ext cx="619099" cy="580010"/>
              <a:chOff x="5368132" y="3540125"/>
              <a:chExt cx="465138" cy="435769"/>
            </a:xfrm>
            <a:solidFill>
              <a:schemeClr val="bg2"/>
            </a:solidFill>
          </p:grpSpPr>
          <p:sp>
            <p:nvSpPr>
              <p:cNvPr id="24"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8"/>
            <p:cNvGrpSpPr/>
            <p:nvPr/>
          </p:nvGrpSpPr>
          <p:grpSpPr>
            <a:xfrm>
              <a:off x="4352084" y="2484206"/>
              <a:ext cx="618042" cy="482812"/>
              <a:chOff x="2581275" y="1710532"/>
              <a:chExt cx="464344" cy="362744"/>
            </a:xfrm>
            <a:solidFill>
              <a:schemeClr val="bg2"/>
            </a:solidFill>
          </p:grpSpPr>
          <p:sp>
            <p:nvSpPr>
              <p:cNvPr id="16"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42" hangingPunct="0">
                  <a:lnSpc>
                    <a:spcPct val="120000"/>
                  </a:lnSpc>
                </a:pPr>
                <a:endParaRPr lang="en-US" sz="824">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39" name="TextBox 38"/>
          <p:cNvSpPr txBox="1"/>
          <p:nvPr/>
        </p:nvSpPr>
        <p:spPr>
          <a:xfrm>
            <a:off x="2000219" y="6330969"/>
            <a:ext cx="1402628" cy="295466"/>
          </a:xfrm>
          <a:prstGeom prst="rect">
            <a:avLst/>
          </a:prstGeom>
          <a:noFill/>
        </p:spPr>
        <p:txBody>
          <a:bodyPr wrap="none" lIns="0" tIns="0" rIns="0" bIns="0" rtlCol="0">
            <a:spAutoFit/>
          </a:bodyPr>
          <a:lstStyle/>
          <a:p>
            <a:pPr algn="ctr">
              <a:lnSpc>
                <a:spcPct val="120000"/>
              </a:lnSpc>
            </a:pPr>
            <a:r>
              <a:rPr lang="zh-CN" altLang="en-US" sz="1600" dirty="0" smtClean="0">
                <a:latin typeface="新宋体" pitchFamily="49" charset="-122"/>
                <a:ea typeface="新宋体" pitchFamily="49" charset="-122"/>
              </a:rPr>
              <a:t>空间大小 </a:t>
            </a:r>
            <a:r>
              <a:rPr lang="en-US" altLang="zh-CN" sz="1600" dirty="0" smtClean="0">
                <a:latin typeface="新宋体" pitchFamily="49" charset="-122"/>
                <a:ea typeface="新宋体" pitchFamily="49" charset="-122"/>
              </a:rPr>
              <a:t>&gt; 3m</a:t>
            </a:r>
            <a:r>
              <a:rPr lang="en-US" altLang="zh-CN" sz="1600" baseline="30000" dirty="0" smtClean="0">
                <a:latin typeface="新宋体" pitchFamily="49" charset="-122"/>
                <a:ea typeface="新宋体" pitchFamily="49" charset="-122"/>
              </a:rPr>
              <a:t>2</a:t>
            </a:r>
            <a:endParaRPr lang="en-GB" sz="1600" baseline="30000" dirty="0">
              <a:solidFill>
                <a:schemeClr val="bg1">
                  <a:lumMod val="65000"/>
                </a:schemeClr>
              </a:solidFill>
              <a:latin typeface="新宋体" pitchFamily="49" charset="-122"/>
              <a:ea typeface="新宋体" pitchFamily="49" charset="-122"/>
              <a:cs typeface="+mn-ea"/>
              <a:sym typeface="Arial" panose="020B0604020202020204" pitchFamily="34" charset="0"/>
            </a:endParaRPr>
          </a:p>
        </p:txBody>
      </p:sp>
      <p:cxnSp>
        <p:nvCxnSpPr>
          <p:cNvPr id="41" name="Straight Connector 43"/>
          <p:cNvCxnSpPr/>
          <p:nvPr/>
        </p:nvCxnSpPr>
        <p:spPr>
          <a:xfrm>
            <a:off x="1296686" y="7163569"/>
            <a:ext cx="95175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357937" y="6330969"/>
            <a:ext cx="2531142" cy="295466"/>
          </a:xfrm>
          <a:prstGeom prst="rect">
            <a:avLst/>
          </a:prstGeom>
          <a:noFill/>
        </p:spPr>
        <p:txBody>
          <a:bodyPr wrap="none" lIns="0" tIns="0" rIns="0" bIns="0" rtlCol="0">
            <a:spAutoFit/>
          </a:bodyPr>
          <a:lstStyle/>
          <a:p>
            <a:pPr algn="ctr">
              <a:lnSpc>
                <a:spcPct val="120000"/>
              </a:lnSpc>
            </a:pPr>
            <a:r>
              <a:rPr lang="zh-CN" altLang="en-US" sz="1600" dirty="0" smtClean="0">
                <a:latin typeface="新宋体" pitchFamily="49" charset="-122"/>
                <a:ea typeface="新宋体" pitchFamily="49" charset="-122"/>
                <a:sym typeface="Arial" panose="020B0604020202020204" pitchFamily="34" charset="0"/>
              </a:rPr>
              <a:t>单个接收器覆盖范围 </a:t>
            </a:r>
            <a:r>
              <a:rPr lang="en-US" altLang="zh-CN" sz="1600" dirty="0" smtClean="0">
                <a:latin typeface="新宋体" pitchFamily="49" charset="-122"/>
                <a:ea typeface="新宋体" pitchFamily="49" charset="-122"/>
                <a:sym typeface="Arial" panose="020B0604020202020204" pitchFamily="34" charset="0"/>
              </a:rPr>
              <a:t>= 120</a:t>
            </a:r>
            <a:r>
              <a:rPr lang="en-US" altLang="zh-CN" sz="1600" baseline="30000" dirty="0" smtClean="0">
                <a:latin typeface="新宋体" pitchFamily="49" charset="-122"/>
                <a:ea typeface="新宋体" pitchFamily="49" charset="-122"/>
                <a:sym typeface="Arial" panose="020B0604020202020204" pitchFamily="34" charset="0"/>
              </a:rPr>
              <a:t>o</a:t>
            </a:r>
            <a:endParaRPr lang="en-GB" altLang="en-US" sz="1600" baseline="30000" dirty="0">
              <a:latin typeface="新宋体" pitchFamily="49" charset="-122"/>
              <a:ea typeface="新宋体" pitchFamily="49" charset="-122"/>
              <a:sym typeface="Arial" panose="020B0604020202020204" pitchFamily="34" charset="0"/>
            </a:endParaRPr>
          </a:p>
        </p:txBody>
      </p:sp>
      <p:sp>
        <p:nvSpPr>
          <p:cNvPr id="49" name="TextBox 48"/>
          <p:cNvSpPr txBox="1"/>
          <p:nvPr/>
        </p:nvSpPr>
        <p:spPr>
          <a:xfrm>
            <a:off x="4286235" y="6330969"/>
            <a:ext cx="1554913" cy="246221"/>
          </a:xfrm>
          <a:prstGeom prst="rect">
            <a:avLst/>
          </a:prstGeom>
          <a:noFill/>
        </p:spPr>
        <p:txBody>
          <a:bodyPr wrap="none" lIns="0" tIns="0" rIns="0" bIns="0" rtlCol="0">
            <a:spAutoFit/>
          </a:bodyPr>
          <a:lstStyle/>
          <a:p>
            <a:r>
              <a:rPr lang="zh-CN" altLang="en-US" sz="1600" dirty="0" smtClean="0">
                <a:latin typeface="新宋体" pitchFamily="49" charset="-122"/>
                <a:ea typeface="新宋体" pitchFamily="49" charset="-122"/>
              </a:rPr>
              <a:t>接收器间距 </a:t>
            </a:r>
            <a:r>
              <a:rPr lang="en-US" altLang="zh-CN" sz="1600" dirty="0" smtClean="0">
                <a:latin typeface="新宋体" pitchFamily="49" charset="-122"/>
                <a:ea typeface="新宋体" pitchFamily="49" charset="-122"/>
              </a:rPr>
              <a:t>&lt; 5m</a:t>
            </a:r>
            <a:endParaRPr lang="zh-CN" altLang="en-US" sz="1600" dirty="0">
              <a:latin typeface="新宋体" pitchFamily="49" charset="-122"/>
              <a:ea typeface="新宋体" pitchFamily="49" charset="-122"/>
            </a:endParaRPr>
          </a:p>
        </p:txBody>
      </p:sp>
    </p:spTree>
    <p:extLst>
      <p:ext uri="{BB962C8B-B14F-4D97-AF65-F5344CB8AC3E}">
        <p14:creationId xmlns:p14="http://schemas.microsoft.com/office/powerpoint/2010/main" xmlns="" val="4160904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2" name="文本框 28"/>
          <p:cNvSpPr>
            <a:spLocks noChangeArrowheads="1"/>
          </p:cNvSpPr>
          <p:nvPr/>
        </p:nvSpPr>
        <p:spPr bwMode="auto">
          <a:xfrm>
            <a:off x="428583" y="165848"/>
            <a:ext cx="2847975" cy="406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en-US" altLang="zh-CN"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VR</a:t>
            </a: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航天</a:t>
            </a:r>
          </a:p>
        </p:txBody>
      </p:sp>
      <p:pic>
        <p:nvPicPr>
          <p:cNvPr id="9" name="Picture 2" descr="C:\Users\xiaof\Desktop\臭肖峰\f519c02b886baa4e18cc105bb9ec8f70.jpg"/>
          <p:cNvPicPr>
            <a:picLocks noChangeAspect="1" noChangeArrowheads="1"/>
          </p:cNvPicPr>
          <p:nvPr/>
        </p:nvPicPr>
        <p:blipFill>
          <a:blip r:embed="rId2"/>
          <a:srcRect/>
          <a:stretch>
            <a:fillRect/>
          </a:stretch>
        </p:blipFill>
        <p:spPr bwMode="auto">
          <a:xfrm>
            <a:off x="571459" y="4848209"/>
            <a:ext cx="2798299" cy="1576375"/>
          </a:xfrm>
          <a:prstGeom prst="rect">
            <a:avLst/>
          </a:prstGeom>
          <a:noFill/>
        </p:spPr>
      </p:pic>
      <p:sp>
        <p:nvSpPr>
          <p:cNvPr id="10" name="圆角矩形 9"/>
          <p:cNvSpPr/>
          <p:nvPr/>
        </p:nvSpPr>
        <p:spPr>
          <a:xfrm>
            <a:off x="3071789" y="2919383"/>
            <a:ext cx="2786082" cy="157163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071789" y="3107154"/>
            <a:ext cx="2714644" cy="1169551"/>
          </a:xfrm>
          <a:prstGeom prst="rect">
            <a:avLst/>
          </a:prstGeom>
          <a:noFill/>
        </p:spPr>
        <p:txBody>
          <a:bodyPr wrap="square" rtlCol="0">
            <a:spAutoFit/>
          </a:bodyPr>
          <a:lstStyle/>
          <a:p>
            <a:pPr algn="just"/>
            <a:r>
              <a:rPr lang="zh-CN" altLang="en-US" sz="1400" b="1" dirty="0" smtClean="0">
                <a:solidFill>
                  <a:schemeClr val="bg1">
                    <a:lumMod val="65000"/>
                  </a:schemeClr>
                </a:solidFill>
                <a:latin typeface="Arial" panose="020B0604020202020204" pitchFamily="34" charset="0"/>
                <a:ea typeface="微软雅黑" panose="020B0503020204020204" pitchFamily="34" charset="-122"/>
              </a:rPr>
              <a:t>航天器项目经理</a:t>
            </a:r>
            <a:r>
              <a:rPr lang="en-US" altLang="zh-CN" sz="1400" b="1" dirty="0" smtClean="0">
                <a:solidFill>
                  <a:schemeClr val="bg1">
                    <a:lumMod val="65000"/>
                  </a:schemeClr>
                </a:solidFill>
                <a:latin typeface="Arial" panose="020B0604020202020204" pitchFamily="34" charset="0"/>
                <a:ea typeface="微软雅黑" panose="020B0503020204020204" pitchFamily="34" charset="-122"/>
              </a:rPr>
              <a:t>Josh </a:t>
            </a:r>
            <a:r>
              <a:rPr lang="en-US" altLang="zh-CN" sz="1400" b="1" dirty="0" err="1" smtClean="0">
                <a:solidFill>
                  <a:schemeClr val="bg1">
                    <a:lumMod val="65000"/>
                  </a:schemeClr>
                </a:solidFill>
                <a:latin typeface="Arial" panose="020B0604020202020204" pitchFamily="34" charset="0"/>
                <a:ea typeface="微软雅黑" panose="020B0503020204020204" pitchFamily="34" charset="-122"/>
              </a:rPr>
              <a:t>Kinne</a:t>
            </a:r>
            <a:r>
              <a:rPr lang="zh-CN" altLang="en-US" sz="1400" b="1" dirty="0" smtClean="0">
                <a:solidFill>
                  <a:schemeClr val="bg1">
                    <a:lumMod val="65000"/>
                  </a:schemeClr>
                </a:solidFill>
                <a:latin typeface="Arial" panose="020B0604020202020204" pitchFamily="34" charset="0"/>
                <a:ea typeface="微软雅黑" panose="020B0503020204020204" pitchFamily="34" charset="-122"/>
              </a:rPr>
              <a:t>更是直接表示：“</a:t>
            </a:r>
            <a:r>
              <a:rPr lang="en-US" altLang="zh-CN" sz="1400" b="1" dirty="0" smtClean="0">
                <a:solidFill>
                  <a:schemeClr val="bg1">
                    <a:lumMod val="65000"/>
                  </a:schemeClr>
                </a:solidFill>
                <a:latin typeface="Arial" panose="020B0604020202020204" pitchFamily="34" charset="0"/>
                <a:ea typeface="微软雅黑" panose="020B0503020204020204" pitchFamily="34" charset="-122"/>
              </a:rPr>
              <a:t>VR</a:t>
            </a:r>
            <a:r>
              <a:rPr lang="zh-CN" altLang="en-US" sz="1400" b="1" dirty="0" smtClean="0">
                <a:solidFill>
                  <a:schemeClr val="bg1">
                    <a:lumMod val="65000"/>
                  </a:schemeClr>
                </a:solidFill>
                <a:latin typeface="Arial" panose="020B0604020202020204" pitchFamily="34" charset="0"/>
                <a:ea typeface="微软雅黑" panose="020B0503020204020204" pitchFamily="34" charset="-122"/>
              </a:rPr>
              <a:t>将会成为一个必备的基本工具。包括</a:t>
            </a:r>
            <a:r>
              <a:rPr lang="en-US" altLang="zh-CN" sz="1400" b="1" dirty="0" smtClean="0">
                <a:solidFill>
                  <a:schemeClr val="bg1">
                    <a:lumMod val="65000"/>
                  </a:schemeClr>
                </a:solidFill>
                <a:latin typeface="Arial" panose="020B0604020202020204" pitchFamily="34" charset="0"/>
                <a:ea typeface="微软雅黑" panose="020B0503020204020204" pitchFamily="34" charset="-122"/>
              </a:rPr>
              <a:t>VR</a:t>
            </a:r>
            <a:r>
              <a:rPr lang="zh-CN" altLang="en-US" sz="1400" b="1" dirty="0" smtClean="0">
                <a:solidFill>
                  <a:schemeClr val="bg1">
                    <a:lumMod val="65000"/>
                  </a:schemeClr>
                </a:solidFill>
                <a:latin typeface="Arial" panose="020B0604020202020204" pitchFamily="34" charset="0"/>
                <a:ea typeface="微软雅黑" panose="020B0503020204020204" pitchFamily="34" charset="-122"/>
              </a:rPr>
              <a:t>的近亲</a:t>
            </a:r>
            <a:r>
              <a:rPr lang="en-US" altLang="zh-CN" sz="1400" b="1" dirty="0" smtClean="0">
                <a:solidFill>
                  <a:schemeClr val="bg1">
                    <a:lumMod val="65000"/>
                  </a:schemeClr>
                </a:solidFill>
                <a:latin typeface="Arial" panose="020B0604020202020204" pitchFamily="34" charset="0"/>
                <a:ea typeface="微软雅黑" panose="020B0503020204020204" pitchFamily="34" charset="-122"/>
              </a:rPr>
              <a:t>AR</a:t>
            </a:r>
            <a:r>
              <a:rPr lang="zh-CN" altLang="en-US" sz="1400" b="1" dirty="0" smtClean="0">
                <a:solidFill>
                  <a:schemeClr val="bg1">
                    <a:lumMod val="65000"/>
                  </a:schemeClr>
                </a:solidFill>
                <a:latin typeface="Arial" panose="020B0604020202020204" pitchFamily="34" charset="0"/>
                <a:ea typeface="微软雅黑" panose="020B0503020204020204" pitchFamily="34" charset="-122"/>
              </a:rPr>
              <a:t>、</a:t>
            </a:r>
            <a:r>
              <a:rPr lang="en-US" altLang="zh-CN" sz="1400" b="1" dirty="0" smtClean="0">
                <a:solidFill>
                  <a:schemeClr val="bg1">
                    <a:lumMod val="65000"/>
                  </a:schemeClr>
                </a:solidFill>
                <a:latin typeface="Arial" panose="020B0604020202020204" pitchFamily="34" charset="0"/>
                <a:ea typeface="微软雅黑" panose="020B0503020204020204" pitchFamily="34" charset="-122"/>
              </a:rPr>
              <a:t>MR</a:t>
            </a:r>
            <a:r>
              <a:rPr lang="zh-CN" altLang="en-US" sz="1400" b="1" dirty="0" smtClean="0">
                <a:solidFill>
                  <a:schemeClr val="bg1">
                    <a:lumMod val="65000"/>
                  </a:schemeClr>
                </a:solidFill>
                <a:latin typeface="Arial" panose="020B0604020202020204" pitchFamily="34" charset="0"/>
                <a:ea typeface="微软雅黑" panose="020B0503020204020204" pitchFamily="34" charset="-122"/>
              </a:rPr>
              <a:t>，对于航空航天科研领域来说，已经必不可少。”</a:t>
            </a:r>
            <a:endParaRPr lang="zh-CN" altLang="en-US" sz="1400" b="1" dirty="0"/>
          </a:p>
        </p:txBody>
      </p:sp>
      <p:sp>
        <p:nvSpPr>
          <p:cNvPr id="12" name="TextBox 11"/>
          <p:cNvSpPr txBox="1"/>
          <p:nvPr/>
        </p:nvSpPr>
        <p:spPr>
          <a:xfrm>
            <a:off x="6357937" y="4963412"/>
            <a:ext cx="2357454" cy="1384995"/>
          </a:xfrm>
          <a:prstGeom prst="rect">
            <a:avLst/>
          </a:prstGeom>
          <a:noFill/>
        </p:spPr>
        <p:txBody>
          <a:bodyPr wrap="square" rtlCol="0">
            <a:spAutoFit/>
          </a:bodyPr>
          <a:lstStyle/>
          <a:p>
            <a:pPr algn="just"/>
            <a:r>
              <a:rPr lang="zh-CN" altLang="en-US" sz="1400" b="1" dirty="0" smtClean="0">
                <a:solidFill>
                  <a:schemeClr val="bg1">
                    <a:lumMod val="65000"/>
                  </a:schemeClr>
                </a:solidFill>
                <a:latin typeface="Arial" panose="020B0604020202020204" pitchFamily="34" charset="0"/>
                <a:ea typeface="微软雅黑" panose="020B0503020204020204" pitchFamily="34" charset="-122"/>
              </a:rPr>
              <a:t>“</a:t>
            </a:r>
            <a:r>
              <a:rPr lang="en-US" altLang="zh-CN" sz="1400" b="1" dirty="0" smtClean="0">
                <a:solidFill>
                  <a:schemeClr val="bg1">
                    <a:lumMod val="65000"/>
                  </a:schemeClr>
                </a:solidFill>
                <a:latin typeface="Arial" panose="020B0604020202020204" pitchFamily="34" charset="0"/>
                <a:ea typeface="微软雅黑" panose="020B0503020204020204" pitchFamily="34" charset="-122"/>
              </a:rPr>
              <a:t>VR</a:t>
            </a:r>
            <a:r>
              <a:rPr lang="zh-CN" altLang="en-US" sz="1400" b="1" dirty="0" smtClean="0">
                <a:solidFill>
                  <a:schemeClr val="bg1">
                    <a:lumMod val="65000"/>
                  </a:schemeClr>
                </a:solidFill>
                <a:latin typeface="Arial" panose="020B0604020202020204" pitchFamily="34" charset="0"/>
                <a:ea typeface="微软雅黑" panose="020B0503020204020204" pitchFamily="34" charset="-122"/>
              </a:rPr>
              <a:t>让任何地方都能成为</a:t>
            </a:r>
            <a:r>
              <a:rPr lang="en-US" altLang="zh-CN" sz="1400" b="1" dirty="0" smtClean="0">
                <a:solidFill>
                  <a:schemeClr val="bg1">
                    <a:lumMod val="65000"/>
                  </a:schemeClr>
                </a:solidFill>
                <a:latin typeface="Arial" panose="020B0604020202020204" pitchFamily="34" charset="0"/>
                <a:ea typeface="微软雅黑" panose="020B0503020204020204" pitchFamily="34" charset="-122"/>
              </a:rPr>
              <a:t>NASA</a:t>
            </a:r>
            <a:r>
              <a:rPr lang="zh-CN" altLang="en-US" sz="1400" b="1" dirty="0" smtClean="0">
                <a:solidFill>
                  <a:schemeClr val="bg1">
                    <a:lumMod val="65000"/>
                  </a:schemeClr>
                </a:solidFill>
                <a:latin typeface="Arial" panose="020B0604020202020204" pitchFamily="34" charset="0"/>
                <a:ea typeface="微软雅黑" panose="020B0503020204020204" pitchFamily="34" charset="-122"/>
              </a:rPr>
              <a:t>的科研工作室。工程师、技术师们能够同时在一个项目中共同协作，地域的限制已经不存在，需要的可能只是一个</a:t>
            </a:r>
            <a:r>
              <a:rPr lang="en-US" altLang="zh-CN" sz="1400" b="1" dirty="0" smtClean="0">
                <a:solidFill>
                  <a:schemeClr val="bg1">
                    <a:lumMod val="65000"/>
                  </a:schemeClr>
                </a:solidFill>
                <a:latin typeface="Arial" panose="020B0604020202020204" pitchFamily="34" charset="0"/>
                <a:ea typeface="微软雅黑" panose="020B0503020204020204" pitchFamily="34" charset="-122"/>
              </a:rPr>
              <a:t>VR</a:t>
            </a:r>
            <a:r>
              <a:rPr lang="zh-CN" altLang="en-US" sz="1400" b="1" dirty="0" smtClean="0">
                <a:solidFill>
                  <a:schemeClr val="bg1">
                    <a:lumMod val="65000"/>
                  </a:schemeClr>
                </a:solidFill>
                <a:latin typeface="Arial" panose="020B0604020202020204" pitchFamily="34" charset="0"/>
                <a:ea typeface="微软雅黑" panose="020B0503020204020204" pitchFamily="34" charset="-122"/>
              </a:rPr>
              <a:t>头显。”</a:t>
            </a:r>
          </a:p>
        </p:txBody>
      </p:sp>
      <p:sp>
        <p:nvSpPr>
          <p:cNvPr id="13" name="TextBox 12"/>
          <p:cNvSpPr txBox="1"/>
          <p:nvPr/>
        </p:nvSpPr>
        <p:spPr>
          <a:xfrm>
            <a:off x="571459" y="1344426"/>
            <a:ext cx="11358642" cy="1200329"/>
          </a:xfrm>
          <a:prstGeom prst="rect">
            <a:avLst/>
          </a:prstGeom>
          <a:noFill/>
        </p:spPr>
        <p:txBody>
          <a:bodyPr wrap="square" rtlCol="0">
            <a:spAutoFit/>
          </a:bodyPr>
          <a:lstStyle/>
          <a:p>
            <a:pPr algn="just">
              <a:buFont typeface="Wingdings" pitchFamily="2" charset="2"/>
              <a:buChar char="l"/>
            </a:pPr>
            <a:r>
              <a:rPr lang="zh-CN" altLang="en-US" dirty="0" smtClean="0">
                <a:solidFill>
                  <a:schemeClr val="bg1">
                    <a:lumMod val="65000"/>
                  </a:schemeClr>
                </a:solidFill>
                <a:latin typeface="Arial" panose="020B0604020202020204" pitchFamily="34" charset="0"/>
                <a:ea typeface="微软雅黑" panose="020B0503020204020204" pitchFamily="34" charset="-122"/>
              </a:rPr>
              <a:t>从训练宇航员、火星研究项目到向学生普及航天知识，</a:t>
            </a:r>
            <a:r>
              <a:rPr lang="en-US" altLang="zh-CN" dirty="0" smtClean="0">
                <a:solidFill>
                  <a:schemeClr val="bg1">
                    <a:lumMod val="65000"/>
                  </a:schemeClr>
                </a:solidFill>
                <a:latin typeface="Arial" panose="020B0604020202020204" pitchFamily="34" charset="0"/>
                <a:ea typeface="微软雅黑" panose="020B0503020204020204" pitchFamily="34" charset="-122"/>
              </a:rPr>
              <a:t>NASA</a:t>
            </a:r>
            <a:r>
              <a:rPr lang="zh-CN" altLang="en-US" dirty="0" smtClean="0">
                <a:solidFill>
                  <a:schemeClr val="bg1">
                    <a:lumMod val="65000"/>
                  </a:schemeClr>
                </a:solidFill>
                <a:latin typeface="Arial" panose="020B0604020202020204" pitchFamily="34" charset="0"/>
                <a:ea typeface="微软雅黑" panose="020B0503020204020204" pitchFamily="34" charset="-122"/>
              </a:rPr>
              <a:t>一直都在不断地开拓</a:t>
            </a:r>
            <a:r>
              <a:rPr lang="en-US" altLang="zh-CN" dirty="0" smtClean="0">
                <a:solidFill>
                  <a:schemeClr val="bg1">
                    <a:lumMod val="65000"/>
                  </a:schemeClr>
                </a:solidFill>
                <a:latin typeface="Arial" panose="020B0604020202020204" pitchFamily="34" charset="0"/>
                <a:ea typeface="微软雅黑" panose="020B0503020204020204" pitchFamily="34" charset="-122"/>
              </a:rPr>
              <a:t>VR/AR</a:t>
            </a:r>
            <a:r>
              <a:rPr lang="zh-CN" altLang="en-US" dirty="0" smtClean="0">
                <a:solidFill>
                  <a:schemeClr val="bg1">
                    <a:lumMod val="65000"/>
                  </a:schemeClr>
                </a:solidFill>
                <a:latin typeface="Arial" panose="020B0604020202020204" pitchFamily="34" charset="0"/>
                <a:ea typeface="微软雅黑" panose="020B0503020204020204" pitchFamily="34" charset="-122"/>
              </a:rPr>
              <a:t>技术的潜力。</a:t>
            </a:r>
            <a:endParaRPr lang="en-US" altLang="zh-CN" dirty="0" smtClean="0">
              <a:solidFill>
                <a:schemeClr val="bg1">
                  <a:lumMod val="65000"/>
                </a:schemeClr>
              </a:solidFill>
              <a:latin typeface="Arial" panose="020B0604020202020204" pitchFamily="34" charset="0"/>
              <a:ea typeface="微软雅黑" panose="020B0503020204020204" pitchFamily="34" charset="-122"/>
            </a:endParaRPr>
          </a:p>
          <a:p>
            <a:pPr algn="just">
              <a:buFont typeface="Wingdings" pitchFamily="2" charset="2"/>
              <a:buChar char="l"/>
            </a:pPr>
            <a:endParaRPr lang="en-US" altLang="zh-CN" dirty="0" smtClean="0">
              <a:solidFill>
                <a:schemeClr val="bg1">
                  <a:lumMod val="65000"/>
                </a:schemeClr>
              </a:solidFill>
              <a:latin typeface="Arial" panose="020B0604020202020204" pitchFamily="34" charset="0"/>
              <a:ea typeface="微软雅黑" panose="020B0503020204020204" pitchFamily="34" charset="-122"/>
            </a:endParaRPr>
          </a:p>
          <a:p>
            <a:pPr algn="just">
              <a:buFont typeface="Wingdings" pitchFamily="2" charset="2"/>
              <a:buChar char="l"/>
            </a:pPr>
            <a:r>
              <a:rPr lang="en-US" altLang="zh-CN" dirty="0" smtClean="0">
                <a:solidFill>
                  <a:schemeClr val="bg1">
                    <a:lumMod val="65000"/>
                  </a:schemeClr>
                </a:solidFill>
                <a:latin typeface="Arial" panose="020B0604020202020204" pitchFamily="34" charset="0"/>
                <a:ea typeface="微软雅黑" panose="020B0503020204020204" pitchFamily="34" charset="-122"/>
              </a:rPr>
              <a:t>NASA</a:t>
            </a:r>
            <a:r>
              <a:rPr lang="zh-CN" altLang="en-US" dirty="0" smtClean="0">
                <a:solidFill>
                  <a:schemeClr val="bg1">
                    <a:lumMod val="65000"/>
                  </a:schemeClr>
                </a:solidFill>
                <a:latin typeface="Arial" panose="020B0604020202020204" pitchFamily="34" charset="0"/>
                <a:ea typeface="微软雅黑" panose="020B0503020204020204" pitchFamily="34" charset="-122"/>
              </a:rPr>
              <a:t>正在筹备把微软的</a:t>
            </a:r>
            <a:r>
              <a:rPr lang="en-US" altLang="zh-CN" dirty="0" err="1" smtClean="0">
                <a:solidFill>
                  <a:schemeClr val="bg1">
                    <a:lumMod val="65000"/>
                  </a:schemeClr>
                </a:solidFill>
                <a:latin typeface="Arial" panose="020B0604020202020204" pitchFamily="34" charset="0"/>
                <a:ea typeface="微软雅黑" panose="020B0503020204020204" pitchFamily="34" charset="-122"/>
              </a:rPr>
              <a:t>Hololens</a:t>
            </a:r>
            <a:r>
              <a:rPr lang="zh-CN" altLang="en-US" dirty="0" smtClean="0">
                <a:solidFill>
                  <a:schemeClr val="bg1">
                    <a:lumMod val="65000"/>
                  </a:schemeClr>
                </a:solidFill>
                <a:latin typeface="Arial" panose="020B0604020202020204" pitchFamily="34" charset="0"/>
                <a:ea typeface="微软雅黑" panose="020B0503020204020204" pitchFamily="34" charset="-122"/>
              </a:rPr>
              <a:t>带上空间站。目前，</a:t>
            </a:r>
            <a:r>
              <a:rPr lang="en-US" altLang="zh-CN" dirty="0" smtClean="0">
                <a:solidFill>
                  <a:schemeClr val="bg1">
                    <a:lumMod val="65000"/>
                  </a:schemeClr>
                </a:solidFill>
                <a:latin typeface="Arial" panose="020B0604020202020204" pitchFamily="34" charset="0"/>
                <a:ea typeface="微软雅黑" panose="020B0503020204020204" pitchFamily="34" charset="-122"/>
              </a:rPr>
              <a:t>NASA</a:t>
            </a:r>
            <a:r>
              <a:rPr lang="zh-CN" altLang="en-US" dirty="0" smtClean="0">
                <a:solidFill>
                  <a:schemeClr val="bg1">
                    <a:lumMod val="65000"/>
                  </a:schemeClr>
                </a:solidFill>
                <a:latin typeface="Arial" panose="020B0604020202020204" pitchFamily="34" charset="0"/>
                <a:ea typeface="微软雅黑" panose="020B0503020204020204" pitchFamily="34" charset="-122"/>
              </a:rPr>
              <a:t>采用的设备还有</a:t>
            </a:r>
            <a:r>
              <a:rPr lang="en-US" altLang="zh-CN" dirty="0" smtClean="0">
                <a:solidFill>
                  <a:schemeClr val="bg1">
                    <a:lumMod val="65000"/>
                  </a:schemeClr>
                </a:solidFill>
                <a:latin typeface="Arial" panose="020B0604020202020204" pitchFamily="34" charset="0"/>
                <a:ea typeface="微软雅黑" panose="020B0503020204020204" pitchFamily="34" charset="-122"/>
              </a:rPr>
              <a:t>Oculus Rift</a:t>
            </a:r>
            <a:r>
              <a:rPr lang="zh-CN" altLang="en-US" dirty="0" smtClean="0">
                <a:solidFill>
                  <a:schemeClr val="bg1">
                    <a:lumMod val="65000"/>
                  </a:schemeClr>
                </a:solidFill>
                <a:latin typeface="Arial" panose="020B0604020202020204" pitchFamily="34" charset="0"/>
                <a:ea typeface="微软雅黑" panose="020B0503020204020204" pitchFamily="34" charset="-122"/>
              </a:rPr>
              <a:t>，</a:t>
            </a:r>
            <a:r>
              <a:rPr lang="en-US" altLang="zh-CN" dirty="0" smtClean="0">
                <a:solidFill>
                  <a:schemeClr val="bg1">
                    <a:lumMod val="65000"/>
                  </a:schemeClr>
                </a:solidFill>
                <a:latin typeface="Arial" panose="020B0604020202020204" pitchFamily="34" charset="0"/>
                <a:ea typeface="微软雅黑" panose="020B0503020204020204" pitchFamily="34" charset="-122"/>
              </a:rPr>
              <a:t>HTC Vive</a:t>
            </a:r>
            <a:r>
              <a:rPr lang="zh-CN" altLang="en-US" dirty="0" smtClean="0">
                <a:solidFill>
                  <a:schemeClr val="bg1">
                    <a:lumMod val="65000"/>
                  </a:schemeClr>
                </a:solidFill>
                <a:latin typeface="Arial" panose="020B0604020202020204" pitchFamily="34" charset="0"/>
                <a:ea typeface="微软雅黑" panose="020B0503020204020204" pitchFamily="34" charset="-122"/>
              </a:rPr>
              <a:t>和</a:t>
            </a:r>
            <a:r>
              <a:rPr lang="en-US" altLang="zh-CN" dirty="0" smtClean="0">
                <a:solidFill>
                  <a:schemeClr val="bg1">
                    <a:lumMod val="65000"/>
                  </a:schemeClr>
                </a:solidFill>
                <a:latin typeface="Arial" panose="020B0604020202020204" pitchFamily="34" charset="0"/>
                <a:ea typeface="微软雅黑" panose="020B0503020204020204" pitchFamily="34" charset="-122"/>
              </a:rPr>
              <a:t>PlayStation VR</a:t>
            </a:r>
            <a:r>
              <a:rPr lang="zh-CN" altLang="en-US" dirty="0" smtClean="0">
                <a:solidFill>
                  <a:schemeClr val="bg1">
                    <a:lumMod val="65000"/>
                  </a:schemeClr>
                </a:solidFill>
                <a:latin typeface="Arial" panose="020B0604020202020204" pitchFamily="34" charset="0"/>
                <a:ea typeface="微软雅黑" panose="020B0503020204020204" pitchFamily="34" charset="-122"/>
              </a:rPr>
              <a:t>。</a:t>
            </a:r>
            <a:endParaRPr lang="zh-CN" altLang="en-US" dirty="0"/>
          </a:p>
        </p:txBody>
      </p:sp>
      <p:pic>
        <p:nvPicPr>
          <p:cNvPr id="6147" name="Picture 3" descr="C:\Users\xiaof\Desktop\臭肖峰\nasa-sony-playstation-vr-mighty-morphenaut.jpg"/>
          <p:cNvPicPr>
            <a:picLocks noChangeAspect="1" noChangeArrowheads="1"/>
          </p:cNvPicPr>
          <p:nvPr/>
        </p:nvPicPr>
        <p:blipFill>
          <a:blip r:embed="rId3" cstate="print"/>
          <a:srcRect/>
          <a:stretch>
            <a:fillRect/>
          </a:stretch>
        </p:blipFill>
        <p:spPr bwMode="auto">
          <a:xfrm>
            <a:off x="571459" y="2919383"/>
            <a:ext cx="2427038" cy="1525944"/>
          </a:xfrm>
          <a:prstGeom prst="rect">
            <a:avLst/>
          </a:prstGeom>
          <a:noFill/>
        </p:spPr>
      </p:pic>
      <p:pic>
        <p:nvPicPr>
          <p:cNvPr id="6148" name="Picture 4" descr="C:\Users\xiaof\Desktop\臭肖峰\68b6b7e331ba78f8c173982a5ebc7c36.jpg"/>
          <p:cNvPicPr>
            <a:picLocks noChangeAspect="1" noChangeArrowheads="1"/>
          </p:cNvPicPr>
          <p:nvPr/>
        </p:nvPicPr>
        <p:blipFill>
          <a:blip r:embed="rId4" cstate="print"/>
          <a:srcRect/>
          <a:stretch>
            <a:fillRect/>
          </a:stretch>
        </p:blipFill>
        <p:spPr bwMode="auto">
          <a:xfrm>
            <a:off x="5929309" y="2919383"/>
            <a:ext cx="2772977" cy="1558914"/>
          </a:xfrm>
          <a:prstGeom prst="rect">
            <a:avLst/>
          </a:prstGeom>
          <a:noFill/>
        </p:spPr>
      </p:pic>
      <p:pic>
        <p:nvPicPr>
          <p:cNvPr id="6149" name="Picture 5" descr="C:\Users\xiaof\Desktop\臭肖峰\vr-lab-nasa-training-virtual-reality.jpg"/>
          <p:cNvPicPr>
            <a:picLocks noChangeAspect="1" noChangeArrowheads="1"/>
          </p:cNvPicPr>
          <p:nvPr/>
        </p:nvPicPr>
        <p:blipFill>
          <a:blip r:embed="rId5" cstate="print"/>
          <a:srcRect/>
          <a:stretch>
            <a:fillRect/>
          </a:stretch>
        </p:blipFill>
        <p:spPr bwMode="auto">
          <a:xfrm>
            <a:off x="3643293" y="4848209"/>
            <a:ext cx="2364380" cy="1571636"/>
          </a:xfrm>
          <a:prstGeom prst="rect">
            <a:avLst/>
          </a:prstGeom>
          <a:noFill/>
        </p:spPr>
      </p:pic>
      <p:pic>
        <p:nvPicPr>
          <p:cNvPr id="6150" name="Picture 6" descr="C:\Users\xiaof\Desktop\臭肖峰\isea_20160124_07.jpg_vrsat.jpg"/>
          <p:cNvPicPr>
            <a:picLocks noChangeAspect="1" noChangeArrowheads="1"/>
          </p:cNvPicPr>
          <p:nvPr/>
        </p:nvPicPr>
        <p:blipFill>
          <a:blip r:embed="rId6"/>
          <a:srcRect/>
          <a:stretch>
            <a:fillRect/>
          </a:stretch>
        </p:blipFill>
        <p:spPr bwMode="auto">
          <a:xfrm>
            <a:off x="8929705" y="2901945"/>
            <a:ext cx="3345897" cy="3589338"/>
          </a:xfrm>
          <a:prstGeom prst="rect">
            <a:avLst/>
          </a:prstGeom>
          <a:noFill/>
        </p:spPr>
      </p:pic>
      <p:sp>
        <p:nvSpPr>
          <p:cNvPr id="19" name="圆角矩形 18"/>
          <p:cNvSpPr/>
          <p:nvPr/>
        </p:nvSpPr>
        <p:spPr>
          <a:xfrm>
            <a:off x="6143623" y="4848209"/>
            <a:ext cx="2786082" cy="157163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16090440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14335" y="5330837"/>
            <a:ext cx="7000924" cy="642942"/>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66"/>
          <p:cNvSpPr txBox="1">
            <a:spLocks noChangeArrowheads="1"/>
          </p:cNvSpPr>
          <p:nvPr/>
        </p:nvSpPr>
        <p:spPr bwMode="auto">
          <a:xfrm>
            <a:off x="714335" y="1758937"/>
            <a:ext cx="7188211" cy="3231654"/>
          </a:xfrm>
          <a:prstGeom prst="rect">
            <a:avLst/>
          </a:prstGeom>
          <a:noFill/>
          <a:ln>
            <a:noFill/>
          </a:ln>
          <a:extLst/>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indent="360000" algn="just">
              <a:lnSpc>
                <a:spcPct val="150000"/>
              </a:lnSpc>
            </a:pP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按照客户要求私人订制，呈现完美的产品展示效果方案：例如可以把长征系列火箭、神州系列卫星、中国空间站、深空探测器等产品的模型在虚拟展馆中按用户的需求展示出来，并实现更换外观喷涂样式、更换背景环境、开关舱门等交互式体验。</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indent="360000" algn="just">
              <a:lnSpc>
                <a:spcPct val="150000"/>
              </a:lnSpc>
            </a:pP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indent="360000" algn="just">
              <a:lnSpc>
                <a:spcPct val="150000"/>
              </a:lnSpc>
            </a:pP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带上</a:t>
            </a:r>
            <a:r>
              <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设备即可浏览，免去了实体展馆的舟车劳顿，</a:t>
            </a:r>
            <a:r>
              <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24</a:t>
            </a: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小时全天候开放；</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indent="360000" algn="just">
              <a:lnSpc>
                <a:spcPct val="150000"/>
              </a:lnSpc>
            </a:pP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indent="360000" algn="just">
              <a:lnSpc>
                <a:spcPct val="150000"/>
              </a:lnSpc>
            </a:pP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制作角色扮演式故事线路，参观者以第一人称与展馆中的展品进行交互，结合多媒体、文字、声音、图片、</a:t>
            </a:r>
            <a:r>
              <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模型等手段调动用户的积极性。</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indent="360000" algn="just">
              <a:lnSpc>
                <a:spcPct val="150000"/>
              </a:lnSpc>
            </a:pP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indent="360000" algn="just">
              <a:lnSpc>
                <a:spcPct val="150000"/>
              </a:lnSpc>
            </a:pP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13"/>
          <p:cNvSpPr txBox="1">
            <a:spLocks noChangeArrowheads="1"/>
          </p:cNvSpPr>
          <p:nvPr/>
        </p:nvSpPr>
        <p:spPr bwMode="auto">
          <a:xfrm>
            <a:off x="745516" y="1082586"/>
            <a:ext cx="2628925" cy="276999"/>
          </a:xfrm>
          <a:prstGeom prst="rect">
            <a:avLst/>
          </a:prstGeom>
          <a:noFill/>
          <a:ln>
            <a:noFill/>
          </a:ln>
          <a:extLst/>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just"/>
            <a:r>
              <a:rPr lang="en-US" altLang="zh-CN" sz="1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1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航天虚拟展馆、主题馆</a:t>
            </a:r>
            <a:endParaRPr lang="zh-CN" altLang="en-US" sz="18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858267" y="755688"/>
            <a:ext cx="3429024" cy="2003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858267" y="2830507"/>
            <a:ext cx="3467587" cy="19503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858267" y="4857784"/>
            <a:ext cx="3459220" cy="19732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任意多边形 8"/>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文本框 28"/>
          <p:cNvSpPr>
            <a:spLocks noChangeArrowheads="1"/>
          </p:cNvSpPr>
          <p:nvPr/>
        </p:nvSpPr>
        <p:spPr bwMode="auto">
          <a:xfrm>
            <a:off x="428583" y="165848"/>
            <a:ext cx="2847975" cy="406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en-US" altLang="zh-CN"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VR</a:t>
            </a: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航天</a:t>
            </a:r>
          </a:p>
        </p:txBody>
      </p:sp>
      <p:sp>
        <p:nvSpPr>
          <p:cNvPr id="12" name="TextBox 11"/>
          <p:cNvSpPr txBox="1"/>
          <p:nvPr/>
        </p:nvSpPr>
        <p:spPr>
          <a:xfrm>
            <a:off x="714335" y="5473713"/>
            <a:ext cx="7143800" cy="646331"/>
          </a:xfrm>
          <a:prstGeom prst="rect">
            <a:avLst/>
          </a:prstGeom>
          <a:noFill/>
        </p:spPr>
        <p:txBody>
          <a:bodyPr wrap="square" rtlCol="0">
            <a:spAutoFit/>
          </a:bodyPr>
          <a:lstStyle/>
          <a:p>
            <a:r>
              <a:rPr lang="zh-CN" altLang="en-US"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腾讯已经推出了网页版的中国航天</a:t>
            </a:r>
            <a:r>
              <a:rPr lang="en-US" altLang="zh-CN"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VR</a:t>
            </a:r>
            <a:r>
              <a:rPr lang="zh-CN" altLang="en-US"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虚拟展馆，你还在等待什么？</a:t>
            </a:r>
            <a:endParaRPr lang="en-US" altLang="zh-CN"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dirty="0">
              <a:solidFill>
                <a:schemeClr val="bg1"/>
              </a:solidFill>
            </a:endParaRPr>
          </a:p>
        </p:txBody>
      </p:sp>
      <p:sp>
        <p:nvSpPr>
          <p:cNvPr id="14" name="椭圆 13"/>
          <p:cNvSpPr/>
          <p:nvPr/>
        </p:nvSpPr>
        <p:spPr>
          <a:xfrm>
            <a:off x="8643953" y="1687499"/>
            <a:ext cx="357190" cy="357190"/>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7643821" y="5688027"/>
            <a:ext cx="642942" cy="1588"/>
          </a:xfrm>
          <a:prstGeom prst="line">
            <a:avLst/>
          </a:prstGeom>
          <a:ln cmpd="dbl">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8" name="直接连接符 17"/>
          <p:cNvCxnSpPr/>
          <p:nvPr/>
        </p:nvCxnSpPr>
        <p:spPr>
          <a:xfrm rot="5400000" flipH="1" flipV="1">
            <a:off x="6393656" y="3794920"/>
            <a:ext cx="3786214" cy="1588"/>
          </a:xfrm>
          <a:prstGeom prst="line">
            <a:avLst/>
          </a:prstGeom>
          <a:ln cmpd="dbl">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20" name="直接连接符 19"/>
          <p:cNvCxnSpPr>
            <a:endCxn id="14" idx="2"/>
          </p:cNvCxnSpPr>
          <p:nvPr/>
        </p:nvCxnSpPr>
        <p:spPr>
          <a:xfrm flipV="1">
            <a:off x="8286763" y="1866094"/>
            <a:ext cx="357190" cy="35719"/>
          </a:xfrm>
          <a:prstGeom prst="line">
            <a:avLst/>
          </a:prstGeom>
          <a:ln cmpd="dbl">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441969405"/>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85773" y="2544755"/>
            <a:ext cx="11287204" cy="1143008"/>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66"/>
          <p:cNvSpPr txBox="1">
            <a:spLocks noChangeArrowheads="1"/>
          </p:cNvSpPr>
          <p:nvPr/>
        </p:nvSpPr>
        <p:spPr bwMode="auto">
          <a:xfrm>
            <a:off x="812800" y="1394969"/>
            <a:ext cx="11233149" cy="2123658"/>
          </a:xfrm>
          <a:prstGeom prst="rect">
            <a:avLst/>
          </a:prstGeom>
          <a:noFill/>
          <a:ln>
            <a:noFill/>
          </a:ln>
          <a:extLst/>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indent="360000" algn="just">
              <a:lnSpc>
                <a:spcPct val="150000"/>
              </a:lnSpc>
            </a:pP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将虚拟现实技术应用于虚拟太空旅游体验，以交互式虚拟现实仿真为主要技术手段，面向青少年，航天爱好者等社会大众，通过涵盖火箭原理探索，火箭设计，火箭装配，火箭发射，火箭飞行过程，外太空遨游体验等一系列环节的互动体验，通俗易懂深入浅出的讲解，嵌入航天专业知识，使参观者对火箭从概念设计直到发射升空的一系列环节有一个整体和直观的认识，在潜移默化中达到科普教育、宣传的目的。</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indent="360000" algn="just">
              <a:lnSpc>
                <a:spcPct val="150000"/>
              </a:lnSpc>
            </a:pP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indent="360000" algn="just">
              <a:lnSpc>
                <a:spcPct val="150000"/>
              </a:lnSpc>
            </a:pPr>
            <a:r>
              <a:rPr lang="en-US" altLang="zh-CN" sz="1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《Mars 2030》</a:t>
            </a:r>
            <a:r>
              <a:rPr lang="zh-CN" altLang="en-US" sz="1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是</a:t>
            </a:r>
            <a:r>
              <a:rPr lang="en-US" altLang="zh-CN" sz="1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NASA</a:t>
            </a:r>
            <a:r>
              <a:rPr lang="zh-CN" altLang="en-US" sz="1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和麻省理工学院共同合作开发的，该</a:t>
            </a:r>
            <a:r>
              <a:rPr lang="en-US" altLang="zh-CN" sz="1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VR</a:t>
            </a:r>
            <a:r>
              <a:rPr lang="zh-CN" altLang="en-US" sz="1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产品就像是一个视频游戏的混合体（它是建立在虚幻引擎，并使用一个</a:t>
            </a:r>
            <a:r>
              <a:rPr lang="en-US" altLang="zh-CN" sz="1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Xbox</a:t>
            </a:r>
            <a:r>
              <a:rPr lang="zh-CN" altLang="en-US" sz="1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控制器来移动第一人称视角）和教育软件。雷耶斯解释说，火星上的所有数据都是由</a:t>
            </a:r>
            <a:r>
              <a:rPr lang="en-US" altLang="zh-CN" sz="1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NASA</a:t>
            </a:r>
            <a:r>
              <a:rPr lang="zh-CN" altLang="en-US" sz="1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提供给开发者的，玩家们看到的所有火星上的景观也都是真实的火星地形。其他包括重力等要素也都依赖于火星探测器收集的官方数据。</a:t>
            </a:r>
          </a:p>
        </p:txBody>
      </p:sp>
      <p:sp>
        <p:nvSpPr>
          <p:cNvPr id="35" name="文本框 13"/>
          <p:cNvSpPr txBox="1">
            <a:spLocks noChangeArrowheads="1"/>
          </p:cNvSpPr>
          <p:nvPr/>
        </p:nvSpPr>
        <p:spPr bwMode="auto">
          <a:xfrm>
            <a:off x="1207182" y="1082586"/>
            <a:ext cx="1705595" cy="276999"/>
          </a:xfrm>
          <a:prstGeom prst="rect">
            <a:avLst/>
          </a:prstGeom>
          <a:noFill/>
          <a:ln>
            <a:noFill/>
          </a:ln>
          <a:extLst/>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just"/>
            <a:r>
              <a:rPr lang="en-US" altLang="zh-CN" sz="1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1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航天虚拟漫游</a:t>
            </a:r>
            <a:endParaRPr lang="zh-CN" altLang="en-US" sz="18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785773" y="3902077"/>
            <a:ext cx="5214974" cy="2930509"/>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6858003" y="3902077"/>
            <a:ext cx="5214974" cy="2933226"/>
          </a:xfrm>
          <a:prstGeom prst="rect">
            <a:avLst/>
          </a:prstGeom>
          <a:noFill/>
          <a:ln w="9525">
            <a:noFill/>
            <a:miter lim="800000"/>
            <a:headEnd/>
            <a:tailEnd/>
          </a:ln>
          <a:effectLst/>
        </p:spPr>
      </p:pic>
      <p:sp>
        <p:nvSpPr>
          <p:cNvPr id="9" name="任意多边形 8"/>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文本框 28"/>
          <p:cNvSpPr>
            <a:spLocks noChangeArrowheads="1"/>
          </p:cNvSpPr>
          <p:nvPr/>
        </p:nvSpPr>
        <p:spPr bwMode="auto">
          <a:xfrm>
            <a:off x="428583" y="165848"/>
            <a:ext cx="2847975" cy="406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en-US" altLang="zh-CN"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VR</a:t>
            </a: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航天</a:t>
            </a:r>
          </a:p>
        </p:txBody>
      </p:sp>
    </p:spTree>
    <p:extLst>
      <p:ext uri="{BB962C8B-B14F-4D97-AF65-F5344CB8AC3E}">
        <p14:creationId xmlns:p14="http://schemas.microsoft.com/office/powerpoint/2010/main" xmlns="" val="1468091040"/>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66"/>
          <p:cNvSpPr txBox="1">
            <a:spLocks noChangeArrowheads="1"/>
          </p:cNvSpPr>
          <p:nvPr/>
        </p:nvSpPr>
        <p:spPr bwMode="auto">
          <a:xfrm>
            <a:off x="840840" y="1456085"/>
            <a:ext cx="11434462" cy="1723549"/>
          </a:xfrm>
          <a:prstGeom prst="rect">
            <a:avLst/>
          </a:prstGeom>
          <a:noFill/>
          <a:ln>
            <a:noFill/>
          </a:ln>
          <a:extLst/>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400" dirty="0" smtClean="0">
                <a:solidFill>
                  <a:schemeClr val="bg1">
                    <a:lumMod val="65000"/>
                  </a:schemeClr>
                </a:solidFill>
                <a:latin typeface="Arial" panose="020B0604020202020204" pitchFamily="34" charset="0"/>
                <a:ea typeface="微软雅黑" panose="020B0503020204020204" pitchFamily="34" charset="-122"/>
              </a:rPr>
              <a:t>       中国</a:t>
            </a:r>
            <a:r>
              <a:rPr lang="zh-CN" altLang="en-US" sz="1400" dirty="0">
                <a:solidFill>
                  <a:schemeClr val="bg1">
                    <a:lumMod val="65000"/>
                  </a:schemeClr>
                </a:solidFill>
                <a:latin typeface="Arial" panose="020B0604020202020204" pitchFamily="34" charset="0"/>
                <a:ea typeface="微软雅黑" panose="020B0503020204020204" pitchFamily="34" charset="-122"/>
              </a:rPr>
              <a:t>正处于“中国制造”向“中国创造”发展转型的关键时期，除了能够研发先进的</a:t>
            </a:r>
            <a:r>
              <a:rPr lang="zh-CN" altLang="en-US" sz="1400" dirty="0" smtClean="0">
                <a:solidFill>
                  <a:schemeClr val="bg1">
                    <a:lumMod val="65000"/>
                  </a:schemeClr>
                </a:solidFill>
                <a:latin typeface="Arial" panose="020B0604020202020204" pitchFamily="34" charset="0"/>
                <a:ea typeface="微软雅黑" panose="020B0503020204020204" pitchFamily="34" charset="-122"/>
              </a:rPr>
              <a:t>产品，更</a:t>
            </a:r>
            <a:r>
              <a:rPr lang="zh-CN" altLang="en-US" sz="1400" dirty="0">
                <a:solidFill>
                  <a:schemeClr val="bg1">
                    <a:lumMod val="65000"/>
                  </a:schemeClr>
                </a:solidFill>
                <a:latin typeface="Arial" panose="020B0604020202020204" pitchFamily="34" charset="0"/>
                <a:ea typeface="微软雅黑" panose="020B0503020204020204" pitchFamily="34" charset="-122"/>
              </a:rPr>
              <a:t>重要的是要能够高效率地制造出高性能、高质量、高可靠性的产品，虚拟现实技术的引入，将使工业设计的手段和思想发生质的飞跃</a:t>
            </a:r>
            <a:r>
              <a:rPr lang="zh-CN" altLang="en-US" sz="1400" dirty="0" smtClean="0">
                <a:solidFill>
                  <a:schemeClr val="bg1">
                    <a:lumMod val="65000"/>
                  </a:schemeClr>
                </a:solidFill>
                <a:latin typeface="Arial" panose="020B0604020202020204" pitchFamily="34" charset="0"/>
                <a:ea typeface="微软雅黑" panose="020B0503020204020204" pitchFamily="34" charset="-122"/>
              </a:rPr>
              <a:t>。</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endParaRPr>
          </a:p>
          <a:p>
            <a:endParaRPr lang="en-US" altLang="zh-CN" sz="1400" dirty="0">
              <a:solidFill>
                <a:schemeClr val="bg1">
                  <a:lumMod val="65000"/>
                </a:schemeClr>
              </a:solidFill>
              <a:latin typeface="Arial" panose="020B0604020202020204" pitchFamily="34" charset="0"/>
              <a:ea typeface="微软雅黑" panose="020B0503020204020204" pitchFamily="34" charset="-122"/>
            </a:endParaRPr>
          </a:p>
          <a:p>
            <a:r>
              <a:rPr lang="zh-CN" altLang="en-US" sz="1400" dirty="0" smtClean="0">
                <a:solidFill>
                  <a:schemeClr val="bg1">
                    <a:lumMod val="65000"/>
                  </a:schemeClr>
                </a:solidFill>
                <a:latin typeface="Arial" panose="020B0604020202020204" pitchFamily="34" charset="0"/>
                <a:ea typeface="微软雅黑" panose="020B0503020204020204" pitchFamily="34" charset="-122"/>
              </a:rPr>
              <a:t>       虚拟</a:t>
            </a:r>
            <a:r>
              <a:rPr lang="zh-CN" altLang="en-US" sz="1400" dirty="0">
                <a:solidFill>
                  <a:schemeClr val="bg1">
                    <a:lumMod val="65000"/>
                  </a:schemeClr>
                </a:solidFill>
                <a:latin typeface="Arial" panose="020B0604020202020204" pitchFamily="34" charset="0"/>
                <a:ea typeface="微软雅黑" panose="020B0503020204020204" pitchFamily="34" charset="-122"/>
              </a:rPr>
              <a:t>现实技术多用于产品论证、设计、装配、人机工效和性能评价等，工业仿真系统不是简单的场景漫游，是真正意义上用于指导生产的仿真系统，并结合用户业务层功能和数据库数据组建的一套完全的仿真系统</a:t>
            </a:r>
            <a:r>
              <a:rPr lang="zh-CN" altLang="en-US" sz="1400" dirty="0" smtClean="0">
                <a:solidFill>
                  <a:schemeClr val="bg1">
                    <a:lumMod val="65000"/>
                  </a:schemeClr>
                </a:solidFill>
                <a:latin typeface="Arial" panose="020B0604020202020204" pitchFamily="34" charset="0"/>
                <a:ea typeface="微软雅黑" panose="020B0503020204020204" pitchFamily="34" charset="-122"/>
              </a:rPr>
              <a:t>。</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endParaRPr>
          </a:p>
          <a:p>
            <a:endParaRPr lang="en-US" altLang="zh-CN" sz="1400" dirty="0">
              <a:solidFill>
                <a:schemeClr val="bg1">
                  <a:lumMod val="65000"/>
                </a:schemeClr>
              </a:solidFill>
              <a:latin typeface="Arial" panose="020B0604020202020204" pitchFamily="34" charset="0"/>
              <a:ea typeface="微软雅黑" panose="020B0503020204020204" pitchFamily="34" charset="-122"/>
            </a:endParaRPr>
          </a:p>
          <a:p>
            <a:r>
              <a:rPr lang="zh-CN" altLang="en-US" sz="1400" dirty="0" smtClean="0">
                <a:solidFill>
                  <a:schemeClr val="bg1">
                    <a:lumMod val="65000"/>
                  </a:schemeClr>
                </a:solidFill>
                <a:latin typeface="Arial" panose="020B0604020202020204" pitchFamily="34" charset="0"/>
                <a:ea typeface="微软雅黑" panose="020B0503020204020204" pitchFamily="34" charset="-122"/>
              </a:rPr>
              <a:t>       用户</a:t>
            </a:r>
            <a:r>
              <a:rPr lang="zh-CN" altLang="en-US" sz="1400" dirty="0">
                <a:solidFill>
                  <a:schemeClr val="bg1">
                    <a:lumMod val="65000"/>
                  </a:schemeClr>
                </a:solidFill>
                <a:latin typeface="Arial" panose="020B0604020202020204" pitchFamily="34" charset="0"/>
                <a:ea typeface="微软雅黑" panose="020B0503020204020204" pitchFamily="34" charset="-122"/>
              </a:rPr>
              <a:t>可以看到车间厂房、工厂流水线、机械设备、地震灾害等真实模拟仿真，还可以进行浸入式的交互体验。在工业设备培训、工业模型演示、工业模型制造等方面都有卓越表现，助力工业产业发展。</a:t>
            </a:r>
          </a:p>
        </p:txBody>
      </p:sp>
      <p:sp>
        <p:nvSpPr>
          <p:cNvPr id="35" name="文本框 13"/>
          <p:cNvSpPr txBox="1">
            <a:spLocks noChangeArrowheads="1"/>
          </p:cNvSpPr>
          <p:nvPr/>
        </p:nvSpPr>
        <p:spPr bwMode="auto">
          <a:xfrm>
            <a:off x="1207182" y="1082586"/>
            <a:ext cx="1705595" cy="276999"/>
          </a:xfrm>
          <a:prstGeom prst="rect">
            <a:avLst/>
          </a:prstGeom>
          <a:noFill/>
          <a:ln>
            <a:noFill/>
          </a:ln>
          <a:extLst/>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just"/>
            <a:r>
              <a:rPr lang="en-US" altLang="zh-CN" sz="1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1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航天工业仿真</a:t>
            </a:r>
            <a:endParaRPr lang="zh-CN" altLang="en-US" sz="18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098" name="Picture 2" descr="http://img.mp.itc.cn/upload/20160823/0bb181c213b64aa3b2e350a43e5fe7dc_th.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40840" y="3400303"/>
            <a:ext cx="5715000" cy="3219451"/>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http://img.mp.itc.cn/upload/20160823/9b788827644b47c09f8403ae1ad9be06_th.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555840" y="3400301"/>
            <a:ext cx="5719462" cy="321945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任意多边形 7"/>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0" name="文本框 28"/>
          <p:cNvSpPr>
            <a:spLocks noChangeArrowheads="1"/>
          </p:cNvSpPr>
          <p:nvPr/>
        </p:nvSpPr>
        <p:spPr bwMode="auto">
          <a:xfrm>
            <a:off x="428583" y="165848"/>
            <a:ext cx="2847975" cy="406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en-US" altLang="zh-CN"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VR</a:t>
            </a: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航天</a:t>
            </a:r>
          </a:p>
        </p:txBody>
      </p:sp>
    </p:spTree>
    <p:extLst>
      <p:ext uri="{BB962C8B-B14F-4D97-AF65-F5344CB8AC3E}">
        <p14:creationId xmlns:p14="http://schemas.microsoft.com/office/powerpoint/2010/main" xmlns="" val="1468091040"/>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66"/>
          <p:cNvSpPr txBox="1">
            <a:spLocks noChangeArrowheads="1"/>
          </p:cNvSpPr>
          <p:nvPr/>
        </p:nvSpPr>
        <p:spPr bwMode="auto">
          <a:xfrm>
            <a:off x="821567" y="1432383"/>
            <a:ext cx="11233149" cy="969496"/>
          </a:xfrm>
          <a:prstGeom prst="rect">
            <a:avLst/>
          </a:prstGeom>
          <a:noFill/>
          <a:ln>
            <a:noFill/>
          </a:ln>
          <a:extLst/>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indent="360000" algn="just">
              <a:lnSpc>
                <a:spcPct val="150000"/>
              </a:lnSpc>
            </a:pP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以数字样机技术、虚拟现实技术以及虚实交互技术为基础的仿真训练技术，通过营造逼真的虚拟使用环境和虚拟装备，实现人与虚拟装备、虚拟环境的交互，达到从单兵训练到多人协同训练的目的，可以在实操产品前开展模拟操作训练，模拟排故训练以及模拟维修训练等，增强实操训练的安全性。</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13"/>
          <p:cNvSpPr txBox="1">
            <a:spLocks noChangeArrowheads="1"/>
          </p:cNvSpPr>
          <p:nvPr/>
        </p:nvSpPr>
        <p:spPr bwMode="auto">
          <a:xfrm>
            <a:off x="1207181" y="1082586"/>
            <a:ext cx="1705595" cy="276999"/>
          </a:xfrm>
          <a:prstGeom prst="rect">
            <a:avLst/>
          </a:prstGeom>
          <a:noFill/>
          <a:ln>
            <a:noFill/>
          </a:ln>
          <a:extLst/>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just"/>
            <a:r>
              <a:rPr lang="en-US" altLang="zh-CN" sz="1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1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航天虚拟训练</a:t>
            </a:r>
            <a:endParaRPr lang="zh-CN" altLang="en-US" sz="18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descr="​How VR is training the perfect soldie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17459" y="2968253"/>
            <a:ext cx="5267901" cy="2946454"/>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ww.wareable.com/media/images/2015/09/vr-helm-1443621520-KIaZ-full-width-inline.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285359" y="2968253"/>
            <a:ext cx="5234129" cy="29464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17459" y="2968253"/>
            <a:ext cx="5267900" cy="29464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任意多边形 8"/>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文本框 28"/>
          <p:cNvSpPr>
            <a:spLocks noChangeArrowheads="1"/>
          </p:cNvSpPr>
          <p:nvPr/>
        </p:nvSpPr>
        <p:spPr bwMode="auto">
          <a:xfrm>
            <a:off x="428583" y="165848"/>
            <a:ext cx="2847975" cy="406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en-US" altLang="zh-CN"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VR</a:t>
            </a: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航天</a:t>
            </a:r>
          </a:p>
        </p:txBody>
      </p:sp>
    </p:spTree>
    <p:extLst>
      <p:ext uri="{BB962C8B-B14F-4D97-AF65-F5344CB8AC3E}">
        <p14:creationId xmlns:p14="http://schemas.microsoft.com/office/powerpoint/2010/main" xmlns="" val="1468091040"/>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8"/>
          <p:cNvSpPr>
            <a:spLocks noChangeArrowheads="1"/>
          </p:cNvSpPr>
          <p:nvPr/>
        </p:nvSpPr>
        <p:spPr bwMode="auto">
          <a:xfrm>
            <a:off x="177" y="2175270"/>
            <a:ext cx="12858397" cy="2882110"/>
          </a:xfrm>
          <a:prstGeom prst="rect">
            <a:avLst/>
          </a:prstGeom>
          <a:solidFill>
            <a:schemeClr val="accent1"/>
          </a:solidFill>
          <a:ln w="9525">
            <a:noFill/>
            <a:miter lim="800000"/>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平行四边形 3"/>
          <p:cNvSpPr/>
          <p:nvPr/>
        </p:nvSpPr>
        <p:spPr>
          <a:xfrm>
            <a:off x="1100783" y="1787586"/>
            <a:ext cx="4854853" cy="3657478"/>
          </a:xfrm>
          <a:prstGeom prst="parallelogram">
            <a:avLst>
              <a:gd name="adj" fmla="val 438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1915922" y="2529828"/>
            <a:ext cx="2731088" cy="2172994"/>
          </a:xfrm>
          <a:prstGeom prst="rect">
            <a:avLst/>
          </a:prstGeom>
          <a:noFill/>
        </p:spPr>
        <p:txBody>
          <a:bodyPr wrap="square" lIns="0" tIns="0" rIns="0" bIns="0" rtlCol="0" anchor="ctr" anchorCtr="0">
            <a:noAutofit/>
          </a:bodyPr>
          <a:lstStyle/>
          <a:p>
            <a:pPr algn="ctr"/>
            <a:r>
              <a:rPr lang="en-US" altLang="zh-CN" sz="115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10" name="矩形 9"/>
          <p:cNvSpPr/>
          <p:nvPr/>
        </p:nvSpPr>
        <p:spPr>
          <a:xfrm>
            <a:off x="6316801" y="2973383"/>
            <a:ext cx="3184408" cy="738664"/>
          </a:xfrm>
          <a:prstGeom prst="rect">
            <a:avLst/>
          </a:prstGeom>
        </p:spPr>
        <p:txBody>
          <a:bodyPr wrap="square" lIns="0" tIns="0" rIns="0" bIns="0">
            <a:spAutoFit/>
          </a:bodyPr>
          <a:lstStyle/>
          <a:p>
            <a:r>
              <a:rPr lang="zh-CN" altLang="en-US" sz="4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公司资质</a:t>
            </a:r>
            <a:endParaRPr lang="zh-CN" altLang="en-US" sz="4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Box 11"/>
          <p:cNvSpPr txBox="1"/>
          <p:nvPr/>
        </p:nvSpPr>
        <p:spPr>
          <a:xfrm>
            <a:off x="6286499" y="3711905"/>
            <a:ext cx="1354666" cy="276999"/>
          </a:xfrm>
          <a:prstGeom prst="rect">
            <a:avLst/>
          </a:prstGeom>
          <a:noFill/>
        </p:spPr>
        <p:txBody>
          <a:bodyPr wrap="none" rtlCol="0">
            <a:spAutoFit/>
          </a:bodyPr>
          <a:lstStyle/>
          <a:p>
            <a:pPr marL="171450" lvl="1" indent="-171450"/>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QUALIFICATION</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xmlns="" val="3644905476"/>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13"/>
          <p:cNvSpPr txBox="1">
            <a:spLocks noChangeArrowheads="1"/>
          </p:cNvSpPr>
          <p:nvPr/>
        </p:nvSpPr>
        <p:spPr bwMode="auto">
          <a:xfrm>
            <a:off x="785773" y="2410632"/>
            <a:ext cx="2308324" cy="276999"/>
          </a:xfrm>
          <a:prstGeom prst="rect">
            <a:avLst/>
          </a:prstGeom>
          <a:noFill/>
          <a:ln>
            <a:noFill/>
          </a:ln>
          <a:extLst/>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just"/>
            <a:r>
              <a:rPr lang="zh-CN" altLang="en-US" sz="1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思天网络技术有限公司</a:t>
            </a:r>
            <a:endParaRPr lang="zh-CN" altLang="en-US" sz="18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8"/>
          <p:cNvSpPr txBox="1"/>
          <p:nvPr/>
        </p:nvSpPr>
        <p:spPr>
          <a:xfrm>
            <a:off x="904391" y="277376"/>
            <a:ext cx="2311176" cy="430887"/>
          </a:xfrm>
          <a:prstGeom prst="rect">
            <a:avLst/>
          </a:prstGeom>
          <a:noFill/>
        </p:spPr>
        <p:txBody>
          <a:bodyPr wrap="square" lIns="0" tIns="0" rIns="0" bIns="0" rtlCol="0" anchor="ctr">
            <a:spAutoFit/>
          </a:bodyPr>
          <a:lstStyle/>
          <a:p>
            <a:r>
              <a:rPr lang="zh-CN" altLang="en-US" sz="2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公司资质</a:t>
            </a:r>
            <a:endParaRPr lang="zh-CN" altLang="en-US" sz="3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8"/>
          <p:cNvSpPr txBox="1"/>
          <p:nvPr/>
        </p:nvSpPr>
        <p:spPr>
          <a:xfrm>
            <a:off x="9731487" y="555838"/>
            <a:ext cx="2311176" cy="169277"/>
          </a:xfrm>
          <a:prstGeom prst="rect">
            <a:avLst/>
          </a:prstGeom>
          <a:noFill/>
        </p:spPr>
        <p:txBody>
          <a:bodyPr wrap="square" lIns="0" tIns="0" rIns="0" bIns="0" rtlCol="0" anchor="ctr">
            <a:spAutoFit/>
          </a:bodyPr>
          <a:lstStyle/>
          <a:p>
            <a:pPr algn="r"/>
            <a:r>
              <a:rPr lang="en-US" altLang="zh-CN" sz="11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QUALIFICATION</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760193"/>
            <a:ext cx="12858750" cy="1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3"/>
          <p:cNvSpPr>
            <a:spLocks noChangeArrowheads="1"/>
          </p:cNvSpPr>
          <p:nvPr/>
        </p:nvSpPr>
        <p:spPr bwMode="auto">
          <a:xfrm>
            <a:off x="714335" y="3044821"/>
            <a:ext cx="5786478" cy="2970141"/>
          </a:xfrm>
          <a:prstGeom prst="rect">
            <a:avLst/>
          </a:prstGeom>
          <a:solidFill>
            <a:schemeClr val="accent1">
              <a:alpha val="76862"/>
            </a:schemeClr>
          </a:solidFill>
          <a:ln>
            <a:noFill/>
          </a:ln>
          <a:extLst/>
        </p:spPr>
        <p:txBody>
          <a:bodyPr lIns="189833" tIns="113900" rIns="189833" bIns="113900"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indent="457200" algn="just">
              <a:lnSpc>
                <a:spcPct val="150000"/>
              </a:lnSpc>
              <a:spcBef>
                <a:spcPts val="0"/>
              </a:spcBef>
              <a:spcAft>
                <a:spcPts val="0"/>
              </a:spcAft>
              <a:buNone/>
            </a:pPr>
            <a:r>
              <a:rPr lang="zh-CN" altLang="en-US"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联系我们</a:t>
            </a:r>
            <a:endParaRPr lang="en-US" altLang="zh-CN" sz="1600"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indent="457200" algn="just">
              <a:lnSpc>
                <a:spcPct val="150000"/>
              </a:lnSpc>
              <a:spcBef>
                <a:spcPts val="0"/>
              </a:spcBef>
              <a:spcAft>
                <a:spcPts val="0"/>
              </a:spcAft>
              <a:buNone/>
            </a:pPr>
            <a:r>
              <a:rPr lang="zh-CN" altLang="en-US"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地址：河北省廊坊市新世纪步行街第四大街</a:t>
            </a:r>
            <a:r>
              <a:rPr lang="en-US" altLang="zh-CN"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B</a:t>
            </a:r>
            <a:r>
              <a:rPr lang="zh-CN" altLang="en-US"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座</a:t>
            </a:r>
            <a:r>
              <a:rPr lang="en-US" altLang="zh-CN"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87</a:t>
            </a:r>
            <a:r>
              <a:rPr lang="zh-CN" altLang="en-US"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号</a:t>
            </a:r>
            <a:endParaRPr lang="en-US" altLang="zh-CN" sz="1600"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a:p>
            <a:pPr indent="457200" algn="just">
              <a:lnSpc>
                <a:spcPct val="150000"/>
              </a:lnSpc>
              <a:spcBef>
                <a:spcPts val="0"/>
              </a:spcBef>
              <a:spcAft>
                <a:spcPts val="0"/>
              </a:spcAft>
              <a:buNone/>
            </a:pPr>
            <a:r>
              <a:rPr lang="zh-CN" altLang="en-US"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邮箱：</a:t>
            </a:r>
            <a:r>
              <a:rPr lang="en-US" altLang="zh-CN"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www.lfsitian@126.com</a:t>
            </a:r>
          </a:p>
          <a:p>
            <a:pPr indent="457200" algn="just">
              <a:lnSpc>
                <a:spcPct val="150000"/>
              </a:lnSpc>
              <a:spcBef>
                <a:spcPts val="0"/>
              </a:spcBef>
              <a:spcAft>
                <a:spcPts val="0"/>
              </a:spcAft>
              <a:buNone/>
            </a:pPr>
            <a:endParaRPr lang="zh-CN" altLang="en-US" sz="1600" dirty="0" smtClean="0">
              <a:solidFill>
                <a:schemeClr val="bg1"/>
              </a:solidFill>
              <a:latin typeface="Arial" panose="020B0604020202020204" pitchFamily="34" charset="0"/>
              <a:cs typeface="Arial" panose="020B0604020202020204" pitchFamily="34" charset="0"/>
              <a:sym typeface="Arial" panose="020B0604020202020204" pitchFamily="34" charset="0"/>
            </a:endParaRPr>
          </a:p>
        </p:txBody>
      </p:sp>
      <p:pic>
        <p:nvPicPr>
          <p:cNvPr id="10" name="图片 6" descr="Image20140717161040-001.bmp"/>
          <p:cNvPicPr>
            <a:picLocks noChangeAspect="1"/>
          </p:cNvPicPr>
          <p:nvPr/>
        </p:nvPicPr>
        <p:blipFill>
          <a:blip r:embed="rId3"/>
          <a:srcRect/>
          <a:stretch>
            <a:fillRect/>
          </a:stretch>
        </p:blipFill>
        <p:spPr bwMode="auto">
          <a:xfrm>
            <a:off x="7143755" y="1115995"/>
            <a:ext cx="4000528" cy="5661283"/>
          </a:xfrm>
          <a:prstGeom prst="rect">
            <a:avLst/>
          </a:prstGeom>
          <a:noFill/>
          <a:ln w="9525">
            <a:noFill/>
            <a:miter lim="800000"/>
            <a:headEnd/>
            <a:tailEnd/>
          </a:ln>
        </p:spPr>
      </p:pic>
    </p:spTree>
    <p:extLst>
      <p:ext uri="{BB962C8B-B14F-4D97-AF65-F5344CB8AC3E}">
        <p14:creationId xmlns:p14="http://schemas.microsoft.com/office/powerpoint/2010/main" xmlns="" val="1293326865"/>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8"/>
          <p:cNvSpPr>
            <a:spLocks noChangeArrowheads="1"/>
          </p:cNvSpPr>
          <p:nvPr/>
        </p:nvSpPr>
        <p:spPr bwMode="auto">
          <a:xfrm>
            <a:off x="177" y="2175270"/>
            <a:ext cx="12858397" cy="2882110"/>
          </a:xfrm>
          <a:prstGeom prst="rect">
            <a:avLst/>
          </a:prstGeom>
          <a:solidFill>
            <a:schemeClr val="accent1"/>
          </a:solidFill>
          <a:ln w="9525">
            <a:noFill/>
            <a:miter lim="800000"/>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平行四边形 3"/>
          <p:cNvSpPr/>
          <p:nvPr/>
        </p:nvSpPr>
        <p:spPr>
          <a:xfrm>
            <a:off x="1100783" y="1787586"/>
            <a:ext cx="4854853" cy="3657478"/>
          </a:xfrm>
          <a:prstGeom prst="parallelogram">
            <a:avLst>
              <a:gd name="adj" fmla="val 438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1915922" y="2529828"/>
            <a:ext cx="2731088" cy="2172994"/>
          </a:xfrm>
          <a:prstGeom prst="rect">
            <a:avLst/>
          </a:prstGeom>
          <a:noFill/>
        </p:spPr>
        <p:txBody>
          <a:bodyPr wrap="square" lIns="0" tIns="0" rIns="0" bIns="0" rtlCol="0" anchor="ctr" anchorCtr="0">
            <a:noAutofit/>
          </a:bodyPr>
          <a:lstStyle/>
          <a:p>
            <a:pPr algn="ctr"/>
            <a:r>
              <a:rPr lang="en-US" altLang="zh-CN" sz="115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10" name="矩形 9"/>
          <p:cNvSpPr/>
          <p:nvPr/>
        </p:nvSpPr>
        <p:spPr>
          <a:xfrm>
            <a:off x="6316801" y="2973383"/>
            <a:ext cx="3184408" cy="738664"/>
          </a:xfrm>
          <a:prstGeom prst="rect">
            <a:avLst/>
          </a:prstGeom>
        </p:spPr>
        <p:txBody>
          <a:bodyPr wrap="square" lIns="0" tIns="0" rIns="0" bIns="0">
            <a:spAutoFit/>
          </a:bodyPr>
          <a:lstStyle/>
          <a:p>
            <a:r>
              <a:rPr lang="zh-CN" altLang="en-US" sz="4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公司概况</a:t>
            </a:r>
            <a:endParaRPr lang="zh-CN" altLang="en-US" sz="4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Box 11"/>
          <p:cNvSpPr txBox="1"/>
          <p:nvPr/>
        </p:nvSpPr>
        <p:spPr>
          <a:xfrm>
            <a:off x="6286499" y="3711905"/>
            <a:ext cx="1650067" cy="276999"/>
          </a:xfrm>
          <a:prstGeom prst="rect">
            <a:avLst/>
          </a:prstGeom>
          <a:noFill/>
        </p:spPr>
        <p:txBody>
          <a:bodyPr wrap="none" rtlCol="0">
            <a:spAutoFit/>
          </a:bodyPr>
          <a:lstStyle/>
          <a:p>
            <a:pPr marL="171450" lvl="1" indent="-171450"/>
            <a:r>
              <a:rPr lang="en-US" altLang="zh-CN" sz="12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COMPANY PROFILE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xmlns="" val="3644905476"/>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任意多边形 34"/>
          <p:cNvSpPr/>
          <p:nvPr/>
        </p:nvSpPr>
        <p:spPr>
          <a:xfrm rot="16200000">
            <a:off x="1592646" y="-1093803"/>
            <a:ext cx="479931" cy="2926080"/>
          </a:xfrm>
          <a:custGeom>
            <a:avLst/>
            <a:gdLst>
              <a:gd name="connsiteX0" fmla="*/ 0 w 3252551"/>
              <a:gd name="connsiteY0" fmla="*/ 0 h 3677057"/>
              <a:gd name="connsiteX1" fmla="*/ 3252551 w 3252551"/>
              <a:gd name="connsiteY1" fmla="*/ 0 h 3677057"/>
              <a:gd name="connsiteX2" fmla="*/ 3252551 w 3252551"/>
              <a:gd name="connsiteY2" fmla="*/ 2142517 h 3677057"/>
              <a:gd name="connsiteX3" fmla="*/ 3244497 w 3252551"/>
              <a:gd name="connsiteY3" fmla="*/ 2142517 h 3677057"/>
              <a:gd name="connsiteX4" fmla="*/ 3240653 w 3252551"/>
              <a:gd name="connsiteY4" fmla="*/ 2218635 h 3677057"/>
              <a:gd name="connsiteX5" fmla="*/ 1624520 w 3252551"/>
              <a:gd name="connsiteY5" fmla="*/ 3677057 h 3677057"/>
              <a:gd name="connsiteX6" fmla="*/ 8387 w 3252551"/>
              <a:gd name="connsiteY6" fmla="*/ 2218635 h 3677057"/>
              <a:gd name="connsiteX7" fmla="*/ 4544 w 3252551"/>
              <a:gd name="connsiteY7" fmla="*/ 2142517 h 3677057"/>
              <a:gd name="connsiteX8" fmla="*/ 0 w 3252551"/>
              <a:gd name="connsiteY8" fmla="*/ 2142517 h 3677057"/>
              <a:gd name="connsiteX9" fmla="*/ 0 w 3252551"/>
              <a:gd name="connsiteY9" fmla="*/ 2052537 h 3677057"/>
              <a:gd name="connsiteX0" fmla="*/ 21025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21025 w 3252551"/>
              <a:gd name="connsiteY10" fmla="*/ 0 h 6202391"/>
              <a:gd name="connsiteX0" fmla="*/ 0 w 3252551"/>
              <a:gd name="connsiteY0" fmla="*/ 0 h 6202391"/>
              <a:gd name="connsiteX1" fmla="*/ 3252551 w 3252551"/>
              <a:gd name="connsiteY1" fmla="*/ 2525334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0 h 6202391"/>
              <a:gd name="connsiteX1" fmla="*/ 3231524 w 3252551"/>
              <a:gd name="connsiteY1" fmla="*/ 22548 h 6202391"/>
              <a:gd name="connsiteX2" fmla="*/ 3252551 w 3252551"/>
              <a:gd name="connsiteY2" fmla="*/ 4667851 h 6202391"/>
              <a:gd name="connsiteX3" fmla="*/ 3244497 w 3252551"/>
              <a:gd name="connsiteY3" fmla="*/ 4667851 h 6202391"/>
              <a:gd name="connsiteX4" fmla="*/ 3240653 w 3252551"/>
              <a:gd name="connsiteY4" fmla="*/ 4743969 h 6202391"/>
              <a:gd name="connsiteX5" fmla="*/ 1624520 w 3252551"/>
              <a:gd name="connsiteY5" fmla="*/ 6202391 h 6202391"/>
              <a:gd name="connsiteX6" fmla="*/ 8387 w 3252551"/>
              <a:gd name="connsiteY6" fmla="*/ 4743969 h 6202391"/>
              <a:gd name="connsiteX7" fmla="*/ 4544 w 3252551"/>
              <a:gd name="connsiteY7" fmla="*/ 4667851 h 6202391"/>
              <a:gd name="connsiteX8" fmla="*/ 0 w 3252551"/>
              <a:gd name="connsiteY8" fmla="*/ 4667851 h 6202391"/>
              <a:gd name="connsiteX9" fmla="*/ 0 w 3252551"/>
              <a:gd name="connsiteY9" fmla="*/ 4577871 h 6202391"/>
              <a:gd name="connsiteX10" fmla="*/ 0 w 3252551"/>
              <a:gd name="connsiteY10" fmla="*/ 0 h 6202391"/>
              <a:gd name="connsiteX0" fmla="*/ 0 w 3252551"/>
              <a:gd name="connsiteY0" fmla="*/ 15040398 h 21242789"/>
              <a:gd name="connsiteX1" fmla="*/ 3231518 w 3252551"/>
              <a:gd name="connsiteY1" fmla="*/ 3 h 21242789"/>
              <a:gd name="connsiteX2" fmla="*/ 3252551 w 3252551"/>
              <a:gd name="connsiteY2" fmla="*/ 19708249 h 21242789"/>
              <a:gd name="connsiteX3" fmla="*/ 3244497 w 3252551"/>
              <a:gd name="connsiteY3" fmla="*/ 19708249 h 21242789"/>
              <a:gd name="connsiteX4" fmla="*/ 3240653 w 3252551"/>
              <a:gd name="connsiteY4" fmla="*/ 19784367 h 21242789"/>
              <a:gd name="connsiteX5" fmla="*/ 1624520 w 3252551"/>
              <a:gd name="connsiteY5" fmla="*/ 21242789 h 21242789"/>
              <a:gd name="connsiteX6" fmla="*/ 8387 w 3252551"/>
              <a:gd name="connsiteY6" fmla="*/ 19784367 h 21242789"/>
              <a:gd name="connsiteX7" fmla="*/ 4544 w 3252551"/>
              <a:gd name="connsiteY7" fmla="*/ 19708249 h 21242789"/>
              <a:gd name="connsiteX8" fmla="*/ 0 w 3252551"/>
              <a:gd name="connsiteY8" fmla="*/ 19708249 h 21242789"/>
              <a:gd name="connsiteX9" fmla="*/ 0 w 3252551"/>
              <a:gd name="connsiteY9" fmla="*/ 19618269 h 21242789"/>
              <a:gd name="connsiteX10" fmla="*/ 0 w 3252551"/>
              <a:gd name="connsiteY10" fmla="*/ 15040398 h 21242789"/>
              <a:gd name="connsiteX0" fmla="*/ 0 w 3252551"/>
              <a:gd name="connsiteY0" fmla="*/ 0 h 21265340"/>
              <a:gd name="connsiteX1" fmla="*/ 3231518 w 3252551"/>
              <a:gd name="connsiteY1" fmla="*/ 22554 h 21265340"/>
              <a:gd name="connsiteX2" fmla="*/ 3252551 w 3252551"/>
              <a:gd name="connsiteY2" fmla="*/ 19730800 h 21265340"/>
              <a:gd name="connsiteX3" fmla="*/ 3244497 w 3252551"/>
              <a:gd name="connsiteY3" fmla="*/ 19730800 h 21265340"/>
              <a:gd name="connsiteX4" fmla="*/ 3240653 w 3252551"/>
              <a:gd name="connsiteY4" fmla="*/ 19806918 h 21265340"/>
              <a:gd name="connsiteX5" fmla="*/ 1624520 w 3252551"/>
              <a:gd name="connsiteY5" fmla="*/ 21265340 h 21265340"/>
              <a:gd name="connsiteX6" fmla="*/ 8387 w 3252551"/>
              <a:gd name="connsiteY6" fmla="*/ 19806918 h 21265340"/>
              <a:gd name="connsiteX7" fmla="*/ 4544 w 3252551"/>
              <a:gd name="connsiteY7" fmla="*/ 19730800 h 21265340"/>
              <a:gd name="connsiteX8" fmla="*/ 0 w 3252551"/>
              <a:gd name="connsiteY8" fmla="*/ 19730800 h 21265340"/>
              <a:gd name="connsiteX9" fmla="*/ 0 w 3252551"/>
              <a:gd name="connsiteY9" fmla="*/ 19640820 h 21265340"/>
              <a:gd name="connsiteX10" fmla="*/ 0 w 3252551"/>
              <a:gd name="connsiteY10" fmla="*/ 0 h 2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2551" h="21265340">
                <a:moveTo>
                  <a:pt x="0" y="0"/>
                </a:moveTo>
                <a:lnTo>
                  <a:pt x="3231518" y="22554"/>
                </a:lnTo>
                <a:lnTo>
                  <a:pt x="3252551" y="19730800"/>
                </a:lnTo>
                <a:lnTo>
                  <a:pt x="3244497" y="19730800"/>
                </a:lnTo>
                <a:lnTo>
                  <a:pt x="3240653" y="19806918"/>
                </a:lnTo>
                <a:cubicBezTo>
                  <a:pt x="3157461" y="20626092"/>
                  <a:pt x="2465643" y="21265340"/>
                  <a:pt x="1624520" y="21265340"/>
                </a:cubicBezTo>
                <a:cubicBezTo>
                  <a:pt x="783397" y="21265340"/>
                  <a:pt x="91579" y="20626092"/>
                  <a:pt x="8387" y="19806918"/>
                </a:cubicBezTo>
                <a:lnTo>
                  <a:pt x="4544" y="19730800"/>
                </a:lnTo>
                <a:lnTo>
                  <a:pt x="0" y="19730800"/>
                </a:lnTo>
                <a:lnTo>
                  <a:pt x="0" y="19640820"/>
                </a:lnTo>
                <a:lnTo>
                  <a:pt x="0" y="0"/>
                </a:lnTo>
                <a:close/>
              </a:path>
            </a:pathLst>
          </a:cu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bwMode="auto">
          <a:xfrm>
            <a:off x="189992" y="129272"/>
            <a:ext cx="143256" cy="479932"/>
          </a:xfrm>
          <a:prstGeom prst="rect">
            <a:avLst/>
          </a:prstGeom>
          <a:solidFill>
            <a:schemeClr val="bg1">
              <a:lumMod val="75000"/>
              <a:alpha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8" name="文本框 28"/>
          <p:cNvSpPr>
            <a:spLocks noChangeArrowheads="1"/>
          </p:cNvSpPr>
          <p:nvPr/>
        </p:nvSpPr>
        <p:spPr bwMode="auto">
          <a:xfrm>
            <a:off x="497968" y="165848"/>
            <a:ext cx="2847975" cy="406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p>
            <a:pPr>
              <a:lnSpc>
                <a:spcPct val="120000"/>
              </a:lnSpc>
            </a:pPr>
            <a:r>
              <a:rPr lang="zh-CN" altLang="en-US" sz="2000" dirty="0" smtClean="0">
                <a:solidFill>
                  <a:srgbClr val="006AB6"/>
                </a:solidFill>
                <a:latin typeface="Arial" panose="020B0604020202020204" pitchFamily="34" charset="0"/>
                <a:ea typeface="微软雅黑" panose="020B0503020204020204" pitchFamily="34" charset="-122"/>
                <a:sym typeface="Arial" panose="020B0604020202020204" pitchFamily="34" charset="0"/>
              </a:rPr>
              <a:t>公司代理产品</a:t>
            </a:r>
            <a:endParaRPr lang="en-US" altLang="zh-CN" sz="2000" dirty="0">
              <a:solidFill>
                <a:srgbClr val="006AB6"/>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p:cNvPicPr>
            <a:picLocks noChangeAspect="1" noChangeArrowheads="1"/>
          </p:cNvPicPr>
          <p:nvPr/>
        </p:nvPicPr>
        <p:blipFill>
          <a:blip r:embed="rId3"/>
          <a:srcRect/>
          <a:stretch>
            <a:fillRect/>
          </a:stretch>
        </p:blipFill>
        <p:spPr bwMode="auto">
          <a:xfrm>
            <a:off x="500021" y="1044557"/>
            <a:ext cx="12071375" cy="5548310"/>
          </a:xfrm>
          <a:prstGeom prst="rect">
            <a:avLst/>
          </a:prstGeom>
          <a:noFill/>
          <a:ln w="9525">
            <a:noFill/>
            <a:miter lim="800000"/>
            <a:headEnd/>
            <a:tailEnd/>
          </a:ln>
          <a:effectLst/>
        </p:spPr>
      </p:pic>
    </p:spTree>
    <p:extLst>
      <p:ext uri="{BB962C8B-B14F-4D97-AF65-F5344CB8AC3E}">
        <p14:creationId xmlns:p14="http://schemas.microsoft.com/office/powerpoint/2010/main" xmlns="" val="1234161371"/>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447973"/>
            <a:ext cx="12858395" cy="5361536"/>
          </a:xfrm>
          <a:prstGeom prst="rect">
            <a:avLst/>
          </a:prstGeom>
          <a:blipFill dpi="0" rotWithShape="1">
            <a:blip r:embed="rId3" cstate="print">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3182938" y="4972987"/>
            <a:ext cx="8847509" cy="1468945"/>
          </a:xfrm>
          <a:prstGeom prst="rect">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0" y="3328293"/>
            <a:ext cx="9669735" cy="2481216"/>
          </a:xfrm>
          <a:prstGeom prst="rect">
            <a:avLst/>
          </a:pr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259"/>
          <p:cNvSpPr>
            <a:spLocks noChangeArrowheads="1"/>
          </p:cNvSpPr>
          <p:nvPr/>
        </p:nvSpPr>
        <p:spPr bwMode="auto">
          <a:xfrm>
            <a:off x="1765299" y="3735483"/>
            <a:ext cx="6896323"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000" b="1" dirty="0" smtClean="0">
                <a:solidFill>
                  <a:schemeClr val="bg1"/>
                </a:solidFill>
                <a:cs typeface="Arial" panose="020B0604020202020204" pitchFamily="34" charset="0"/>
              </a:rPr>
              <a:t>THANK YOU</a:t>
            </a:r>
            <a:endParaRPr lang="zh-CN" altLang="en-US" sz="8000" b="1" dirty="0">
              <a:solidFill>
                <a:schemeClr val="bg1"/>
              </a:solidFill>
              <a:cs typeface="Arial" panose="020B0604020202020204" pitchFamily="34" charset="0"/>
            </a:endParaRPr>
          </a:p>
        </p:txBody>
      </p:sp>
      <p:sp>
        <p:nvSpPr>
          <p:cNvPr id="17" name="矩形 259"/>
          <p:cNvSpPr>
            <a:spLocks noChangeArrowheads="1"/>
          </p:cNvSpPr>
          <p:nvPr/>
        </p:nvSpPr>
        <p:spPr bwMode="auto">
          <a:xfrm>
            <a:off x="1765300" y="5000679"/>
            <a:ext cx="5677465"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smtClean="0">
                <a:solidFill>
                  <a:schemeClr val="bg1"/>
                </a:solidFill>
                <a:cs typeface="Arial" panose="020B0604020202020204" pitchFamily="34" charset="0"/>
              </a:rPr>
              <a:t>谢谢</a:t>
            </a:r>
            <a:endParaRPr lang="zh-CN" altLang="en-US" dirty="0">
              <a:solidFill>
                <a:schemeClr val="bg1"/>
              </a:solidFill>
              <a:cs typeface="Arial" panose="020B0604020202020204" pitchFamily="34" charset="0"/>
            </a:endParaRPr>
          </a:p>
        </p:txBody>
      </p:sp>
    </p:spTree>
    <p:extLst>
      <p:ext uri="{BB962C8B-B14F-4D97-AF65-F5344CB8AC3E}">
        <p14:creationId xmlns:p14="http://schemas.microsoft.com/office/powerpoint/2010/main" xmlns="" val="451252971"/>
      </p:ext>
    </p:extLst>
  </p:cSld>
  <p:clrMapOvr>
    <a:masterClrMapping/>
  </p:clrMapOvr>
  <p:transition spd="slow">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66"/>
          <p:cNvSpPr txBox="1">
            <a:spLocks noChangeArrowheads="1"/>
          </p:cNvSpPr>
          <p:nvPr/>
        </p:nvSpPr>
        <p:spPr bwMode="auto">
          <a:xfrm>
            <a:off x="812800" y="1394969"/>
            <a:ext cx="11233149" cy="969496"/>
          </a:xfrm>
          <a:prstGeom prst="rect">
            <a:avLst/>
          </a:prstGeom>
          <a:noFill/>
          <a:ln>
            <a:noFill/>
          </a:ln>
          <a:extLst/>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indent="360000" algn="just">
              <a:lnSpc>
                <a:spcPct val="150000"/>
              </a:lnSpc>
            </a:pP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是以承做软件外包、系统设计、数字化仿真、</a:t>
            </a:r>
            <a:r>
              <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 </a:t>
            </a: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技术开发、培训和咨询、网络产品及多用户产品分销的专业系统集成公司。</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indent="360000" algn="just">
              <a:lnSpc>
                <a:spcPct val="150000"/>
              </a:lnSpc>
            </a:pP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我们以高科技为起点、以技术为核心、以强大技术队伍为支撑，勇于创新，致力于为全国广大企事业单位精心搭建的互联网网站建设平台，从事信息技术领域内的</a:t>
            </a:r>
            <a:r>
              <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Internet</a:t>
            </a: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网络服务和网络商业应用研究。</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13"/>
          <p:cNvSpPr txBox="1">
            <a:spLocks noChangeArrowheads="1"/>
          </p:cNvSpPr>
          <p:nvPr/>
        </p:nvSpPr>
        <p:spPr bwMode="auto">
          <a:xfrm>
            <a:off x="812800" y="1082586"/>
            <a:ext cx="2308324" cy="276999"/>
          </a:xfrm>
          <a:prstGeom prst="rect">
            <a:avLst/>
          </a:prstGeom>
          <a:noFill/>
          <a:ln>
            <a:noFill/>
          </a:ln>
          <a:extLst/>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just"/>
            <a:r>
              <a:rPr lang="zh-CN" altLang="en-US" sz="1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思天网络技术有限公司</a:t>
            </a:r>
            <a:endParaRPr lang="zh-CN" altLang="en-US" sz="18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812800" y="2733896"/>
            <a:ext cx="11233149" cy="3888285"/>
          </a:xfrm>
          <a:prstGeom prst="rect">
            <a:avLst/>
          </a:prstGeom>
          <a:blipFill dpi="0" rotWithShape="1">
            <a:blip r:embed="rId3" cstate="print">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8"/>
          <p:cNvSpPr txBox="1"/>
          <p:nvPr/>
        </p:nvSpPr>
        <p:spPr>
          <a:xfrm>
            <a:off x="904391" y="277376"/>
            <a:ext cx="2311176" cy="430887"/>
          </a:xfrm>
          <a:prstGeom prst="rect">
            <a:avLst/>
          </a:prstGeom>
          <a:noFill/>
        </p:spPr>
        <p:txBody>
          <a:bodyPr wrap="square" lIns="0" tIns="0" rIns="0" bIns="0" rtlCol="0" anchor="ctr">
            <a:spAutoFit/>
          </a:bodyPr>
          <a:lstStyle/>
          <a:p>
            <a:r>
              <a:rPr lang="zh-CN" altLang="en-US" sz="2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公司概况</a:t>
            </a:r>
            <a:endParaRPr lang="zh-CN" altLang="en-US" sz="3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8"/>
          <p:cNvSpPr txBox="1"/>
          <p:nvPr/>
        </p:nvSpPr>
        <p:spPr>
          <a:xfrm>
            <a:off x="9731487" y="555838"/>
            <a:ext cx="2311176" cy="169277"/>
          </a:xfrm>
          <a:prstGeom prst="rect">
            <a:avLst/>
          </a:prstGeom>
          <a:noFill/>
        </p:spPr>
        <p:txBody>
          <a:bodyPr wrap="square" lIns="0" tIns="0" rIns="0" bIns="0" rtlCol="0" anchor="ctr">
            <a:spAutoFit/>
          </a:bodyPr>
          <a:lstStyle/>
          <a:p>
            <a:pPr algn="r"/>
            <a:r>
              <a:rPr lang="en-US" altLang="zh-CN" sz="11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COMPANY PROFILE</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760193"/>
            <a:ext cx="12858750" cy="1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293326865"/>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8"/>
          <p:cNvSpPr>
            <a:spLocks noChangeArrowheads="1"/>
          </p:cNvSpPr>
          <p:nvPr/>
        </p:nvSpPr>
        <p:spPr bwMode="auto">
          <a:xfrm>
            <a:off x="177" y="2175270"/>
            <a:ext cx="12858397" cy="2882110"/>
          </a:xfrm>
          <a:prstGeom prst="rect">
            <a:avLst/>
          </a:prstGeom>
          <a:solidFill>
            <a:schemeClr val="accent1"/>
          </a:solidFill>
          <a:ln w="9525">
            <a:noFill/>
            <a:miter lim="800000"/>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平行四边形 3"/>
          <p:cNvSpPr/>
          <p:nvPr/>
        </p:nvSpPr>
        <p:spPr>
          <a:xfrm>
            <a:off x="1100783" y="1787586"/>
            <a:ext cx="4854853" cy="3657478"/>
          </a:xfrm>
          <a:prstGeom prst="parallelogram">
            <a:avLst>
              <a:gd name="adj" fmla="val 438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1915922" y="2529828"/>
            <a:ext cx="2731088" cy="2172994"/>
          </a:xfrm>
          <a:prstGeom prst="rect">
            <a:avLst/>
          </a:prstGeom>
          <a:noFill/>
        </p:spPr>
        <p:txBody>
          <a:bodyPr wrap="square" lIns="0" tIns="0" rIns="0" bIns="0" rtlCol="0" anchor="ctr" anchorCtr="0">
            <a:noAutofit/>
          </a:bodyPr>
          <a:lstStyle/>
          <a:p>
            <a:pPr algn="ctr"/>
            <a:r>
              <a:rPr lang="en-US" altLang="zh-CN" sz="115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10" name="矩形 9"/>
          <p:cNvSpPr/>
          <p:nvPr/>
        </p:nvSpPr>
        <p:spPr>
          <a:xfrm>
            <a:off x="6316801" y="2973383"/>
            <a:ext cx="3184408" cy="738664"/>
          </a:xfrm>
          <a:prstGeom prst="rect">
            <a:avLst/>
          </a:prstGeom>
        </p:spPr>
        <p:txBody>
          <a:bodyPr wrap="square" lIns="0" tIns="0" rIns="0" bIns="0">
            <a:spAutoFit/>
          </a:bodyPr>
          <a:lstStyle/>
          <a:p>
            <a:r>
              <a:rPr lang="zh-CN" altLang="en-US" sz="4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公司理念</a:t>
            </a:r>
            <a:endParaRPr lang="zh-CN" altLang="en-US" sz="4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Box 11"/>
          <p:cNvSpPr txBox="1"/>
          <p:nvPr/>
        </p:nvSpPr>
        <p:spPr>
          <a:xfrm>
            <a:off x="6286499" y="3711905"/>
            <a:ext cx="2191434" cy="276999"/>
          </a:xfrm>
          <a:prstGeom prst="rect">
            <a:avLst/>
          </a:prstGeom>
          <a:noFill/>
        </p:spPr>
        <p:txBody>
          <a:bodyPr wrap="none" rtlCol="0">
            <a:spAutoFit/>
          </a:bodyPr>
          <a:lstStyle/>
          <a:p>
            <a:pPr marL="171450" lvl="1" indent="-171450"/>
            <a:r>
              <a:rPr lang="en-US" altLang="zh-CN" sz="12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CORPORATE PHILOSOPHY</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xmlns="" val="3644905476"/>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13"/>
          <p:cNvSpPr txBox="1">
            <a:spLocks noChangeArrowheads="1"/>
          </p:cNvSpPr>
          <p:nvPr/>
        </p:nvSpPr>
        <p:spPr bwMode="auto">
          <a:xfrm>
            <a:off x="785773" y="2410632"/>
            <a:ext cx="2308324" cy="276999"/>
          </a:xfrm>
          <a:prstGeom prst="rect">
            <a:avLst/>
          </a:prstGeom>
          <a:noFill/>
          <a:ln>
            <a:noFill/>
          </a:ln>
          <a:extLst/>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just"/>
            <a:r>
              <a:rPr lang="zh-CN" altLang="en-US" sz="1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思天网络技术有限公司</a:t>
            </a:r>
            <a:endParaRPr lang="zh-CN" altLang="en-US" sz="18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8"/>
          <p:cNvSpPr txBox="1"/>
          <p:nvPr/>
        </p:nvSpPr>
        <p:spPr>
          <a:xfrm>
            <a:off x="904391" y="277376"/>
            <a:ext cx="2311176" cy="430887"/>
          </a:xfrm>
          <a:prstGeom prst="rect">
            <a:avLst/>
          </a:prstGeom>
          <a:noFill/>
        </p:spPr>
        <p:txBody>
          <a:bodyPr wrap="square" lIns="0" tIns="0" rIns="0" bIns="0" rtlCol="0" anchor="ctr">
            <a:spAutoFit/>
          </a:bodyPr>
          <a:lstStyle/>
          <a:p>
            <a:r>
              <a:rPr lang="zh-CN" altLang="en-US" sz="2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公司理念</a:t>
            </a:r>
            <a:endParaRPr lang="zh-CN" altLang="en-US" sz="3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8"/>
          <p:cNvSpPr txBox="1"/>
          <p:nvPr/>
        </p:nvSpPr>
        <p:spPr>
          <a:xfrm>
            <a:off x="9731487" y="555838"/>
            <a:ext cx="2311176" cy="169277"/>
          </a:xfrm>
          <a:prstGeom prst="rect">
            <a:avLst/>
          </a:prstGeom>
          <a:noFill/>
        </p:spPr>
        <p:txBody>
          <a:bodyPr wrap="square" lIns="0" tIns="0" rIns="0" bIns="0" rtlCol="0" anchor="ctr">
            <a:spAutoFit/>
          </a:bodyPr>
          <a:lstStyle/>
          <a:p>
            <a:pPr algn="r"/>
            <a:r>
              <a:rPr lang="en-US" altLang="zh-CN" sz="11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CORPORATE PHILOSOPHY</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760193"/>
            <a:ext cx="12858750" cy="1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286235" y="1544623"/>
            <a:ext cx="7786742" cy="4714908"/>
          </a:xfrm>
          <a:prstGeom prst="rect">
            <a:avLst/>
          </a:prstGeom>
          <a:blipFill dpi="0" rotWithShape="1">
            <a:blip r:embed="rId3" cstate="print">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3"/>
          <p:cNvSpPr>
            <a:spLocks noChangeArrowheads="1"/>
          </p:cNvSpPr>
          <p:nvPr/>
        </p:nvSpPr>
        <p:spPr bwMode="auto">
          <a:xfrm>
            <a:off x="714335" y="3044821"/>
            <a:ext cx="5786478" cy="2970141"/>
          </a:xfrm>
          <a:prstGeom prst="rect">
            <a:avLst/>
          </a:prstGeom>
          <a:solidFill>
            <a:schemeClr val="accent1">
              <a:alpha val="76862"/>
            </a:schemeClr>
          </a:solidFill>
          <a:ln>
            <a:noFill/>
          </a:ln>
          <a:extLst/>
        </p:spPr>
        <p:txBody>
          <a:bodyPr lIns="189833" tIns="113900" rIns="189833" bIns="113900"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indent="457200" algn="just">
              <a:lnSpc>
                <a:spcPct val="150000"/>
              </a:lnSpc>
              <a:spcBef>
                <a:spcPts val="0"/>
              </a:spcBef>
              <a:spcAft>
                <a:spcPts val="0"/>
              </a:spcAft>
              <a:buNone/>
            </a:pPr>
            <a:r>
              <a:rPr lang="zh-CN" altLang="en-US"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公司一贯秉承“</a:t>
            </a:r>
            <a:r>
              <a:rPr lang="zh-CN" altLang="en-US" sz="1600" dirty="0" smtClean="0">
                <a:solidFill>
                  <a:schemeClr val="accent2"/>
                </a:solidFill>
                <a:latin typeface="Arial" panose="020B0604020202020204" pitchFamily="34" charset="0"/>
                <a:cs typeface="Arial" panose="020B0604020202020204" pitchFamily="34" charset="0"/>
                <a:sym typeface="Arial" panose="020B0604020202020204" pitchFamily="34" charset="0"/>
              </a:rPr>
              <a:t>以人为本、笃守诚信</a:t>
            </a:r>
            <a:r>
              <a:rPr lang="zh-CN" altLang="en-US"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”的经营理念和“</a:t>
            </a:r>
            <a:r>
              <a:rPr lang="zh-CN" altLang="en-US" sz="1600" dirty="0" smtClean="0">
                <a:solidFill>
                  <a:schemeClr val="accent2"/>
                </a:solidFill>
                <a:latin typeface="Arial" panose="020B0604020202020204" pitchFamily="34" charset="0"/>
                <a:cs typeface="Arial" panose="020B0604020202020204" pitchFamily="34" charset="0"/>
                <a:sym typeface="Arial" panose="020B0604020202020204" pitchFamily="34" charset="0"/>
              </a:rPr>
              <a:t>优化服务、求实创新</a:t>
            </a:r>
            <a:r>
              <a:rPr lang="zh-CN" altLang="en-US"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”的服务宗旨，坚持一手抓技术、一手抓服务，力争领先市场一步、为客户提供更加周到、更加贴心的服务。</a:t>
            </a:r>
          </a:p>
          <a:p>
            <a:pPr indent="457200" algn="just">
              <a:lnSpc>
                <a:spcPct val="150000"/>
              </a:lnSpc>
              <a:spcBef>
                <a:spcPts val="0"/>
              </a:spcBef>
              <a:spcAft>
                <a:spcPts val="0"/>
              </a:spcAft>
              <a:buNone/>
            </a:pPr>
            <a:r>
              <a:rPr lang="zh-CN" altLang="en-US" sz="1600" dirty="0" smtClean="0">
                <a:solidFill>
                  <a:schemeClr val="bg1"/>
                </a:solidFill>
                <a:latin typeface="Arial" panose="020B0604020202020204" pitchFamily="34" charset="0"/>
                <a:cs typeface="Arial" panose="020B0604020202020204" pitchFamily="34" charset="0"/>
                <a:sym typeface="Arial" panose="020B0604020202020204" pitchFamily="34" charset="0"/>
              </a:rPr>
              <a:t>公司与员工之间互信机制清晰明朗、鼓励每个成员尽情表现个人实力的同时不忘团队协作，遇到瓶颈时端正态度、讲究方法、遵守原则迅速突破，在不断的工作中定位自我、把握方向。</a:t>
            </a:r>
          </a:p>
        </p:txBody>
      </p:sp>
    </p:spTree>
    <p:extLst>
      <p:ext uri="{BB962C8B-B14F-4D97-AF65-F5344CB8AC3E}">
        <p14:creationId xmlns:p14="http://schemas.microsoft.com/office/powerpoint/2010/main" xmlns="" val="1293326865"/>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8"/>
          <p:cNvSpPr>
            <a:spLocks noChangeArrowheads="1"/>
          </p:cNvSpPr>
          <p:nvPr/>
        </p:nvSpPr>
        <p:spPr bwMode="auto">
          <a:xfrm>
            <a:off x="177" y="2175270"/>
            <a:ext cx="12858397" cy="2882110"/>
          </a:xfrm>
          <a:prstGeom prst="rect">
            <a:avLst/>
          </a:prstGeom>
          <a:solidFill>
            <a:schemeClr val="accent1"/>
          </a:solidFill>
          <a:ln w="9525">
            <a:noFill/>
            <a:miter lim="800000"/>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平行四边形 3"/>
          <p:cNvSpPr/>
          <p:nvPr/>
        </p:nvSpPr>
        <p:spPr>
          <a:xfrm>
            <a:off x="1100783" y="1787586"/>
            <a:ext cx="4854853" cy="3657478"/>
          </a:xfrm>
          <a:prstGeom prst="parallelogram">
            <a:avLst>
              <a:gd name="adj" fmla="val 438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1915922" y="2529828"/>
            <a:ext cx="2731088" cy="2172994"/>
          </a:xfrm>
          <a:prstGeom prst="rect">
            <a:avLst/>
          </a:prstGeom>
          <a:noFill/>
        </p:spPr>
        <p:txBody>
          <a:bodyPr wrap="square" lIns="0" tIns="0" rIns="0" bIns="0" rtlCol="0" anchor="ctr" anchorCtr="0">
            <a:noAutofit/>
          </a:bodyPr>
          <a:lstStyle/>
          <a:p>
            <a:pPr algn="ctr"/>
            <a:r>
              <a:rPr lang="en-US" altLang="zh-CN" sz="115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10" name="矩形 9"/>
          <p:cNvSpPr/>
          <p:nvPr/>
        </p:nvSpPr>
        <p:spPr>
          <a:xfrm>
            <a:off x="6316801" y="2973383"/>
            <a:ext cx="3184408" cy="738664"/>
          </a:xfrm>
          <a:prstGeom prst="rect">
            <a:avLst/>
          </a:prstGeom>
        </p:spPr>
        <p:txBody>
          <a:bodyPr wrap="square" lIns="0" tIns="0" rIns="0" bIns="0">
            <a:spAutoFit/>
          </a:bodyPr>
          <a:lstStyle/>
          <a:p>
            <a:r>
              <a:rPr lang="zh-CN" altLang="en-US" sz="4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主营业务</a:t>
            </a:r>
            <a:endParaRPr lang="zh-CN" altLang="en-US" sz="4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Box 11"/>
          <p:cNvSpPr txBox="1"/>
          <p:nvPr/>
        </p:nvSpPr>
        <p:spPr>
          <a:xfrm>
            <a:off x="6286499" y="3711905"/>
            <a:ext cx="1390124" cy="276999"/>
          </a:xfrm>
          <a:prstGeom prst="rect">
            <a:avLst/>
          </a:prstGeom>
          <a:noFill/>
        </p:spPr>
        <p:txBody>
          <a:bodyPr wrap="none" rtlCol="0">
            <a:spAutoFit/>
          </a:bodyPr>
          <a:lstStyle/>
          <a:p>
            <a:pPr marL="171450" lvl="1" indent="-171450"/>
            <a:r>
              <a:rPr lang="en-US" altLang="zh-CN" sz="12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MAIN BUSINESS</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xmlns="" val="3644905476"/>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xiaof\Desktop\臭肖峰\1456470642.jpg"/>
          <p:cNvPicPr>
            <a:picLocks noChangeAspect="1" noChangeArrowheads="1"/>
          </p:cNvPicPr>
          <p:nvPr/>
        </p:nvPicPr>
        <p:blipFill>
          <a:blip r:embed="rId3"/>
          <a:srcRect/>
          <a:stretch>
            <a:fillRect/>
          </a:stretch>
        </p:blipFill>
        <p:spPr bwMode="auto">
          <a:xfrm>
            <a:off x="0" y="1258871"/>
            <a:ext cx="3130030" cy="2694116"/>
          </a:xfrm>
          <a:prstGeom prst="rect">
            <a:avLst/>
          </a:prstGeom>
          <a:noFill/>
        </p:spPr>
      </p:pic>
      <p:sp>
        <p:nvSpPr>
          <p:cNvPr id="5" name="TextBox 8"/>
          <p:cNvSpPr txBox="1"/>
          <p:nvPr/>
        </p:nvSpPr>
        <p:spPr>
          <a:xfrm>
            <a:off x="904391" y="277376"/>
            <a:ext cx="2311176" cy="430887"/>
          </a:xfrm>
          <a:prstGeom prst="rect">
            <a:avLst/>
          </a:prstGeom>
          <a:noFill/>
        </p:spPr>
        <p:txBody>
          <a:bodyPr wrap="square" lIns="0" tIns="0" rIns="0" bIns="0" rtlCol="0" anchor="ctr">
            <a:spAutoFit/>
          </a:bodyPr>
          <a:lstStyle/>
          <a:p>
            <a:r>
              <a:rPr lang="zh-CN" altLang="en-US" sz="2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主营业务</a:t>
            </a:r>
            <a:endParaRPr lang="zh-CN" altLang="en-US" sz="3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8"/>
          <p:cNvSpPr txBox="1"/>
          <p:nvPr/>
        </p:nvSpPr>
        <p:spPr>
          <a:xfrm>
            <a:off x="9731487" y="555838"/>
            <a:ext cx="2311176" cy="169277"/>
          </a:xfrm>
          <a:prstGeom prst="rect">
            <a:avLst/>
          </a:prstGeom>
          <a:noFill/>
        </p:spPr>
        <p:txBody>
          <a:bodyPr wrap="square" lIns="0" tIns="0" rIns="0" bIns="0" rtlCol="0" anchor="ctr">
            <a:spAutoFit/>
          </a:bodyPr>
          <a:lstStyle/>
          <a:p>
            <a:pPr algn="r"/>
            <a:r>
              <a:rPr lang="en-US" altLang="zh-CN" sz="11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MAIN BUSINESS</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0" y="760193"/>
            <a:ext cx="12858750" cy="1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5"/>
          <p:cNvSpPr txBox="1"/>
          <p:nvPr/>
        </p:nvSpPr>
        <p:spPr>
          <a:xfrm>
            <a:off x="1857343" y="5790010"/>
            <a:ext cx="3429024" cy="792686"/>
          </a:xfrm>
          <a:prstGeom prst="rect">
            <a:avLst/>
          </a:prstGeom>
          <a:noFill/>
        </p:spPr>
        <p:txBody>
          <a:bodyPr wrap="square" lIns="99220" tIns="49610" rIns="99220" bIns="49610" rtlCol="0">
            <a:spAutoFit/>
          </a:bodyPr>
          <a:lstStyle/>
          <a:p>
            <a:pPr algn="just">
              <a:lnSpc>
                <a:spcPct val="150000"/>
              </a:lnSpc>
            </a:pPr>
            <a:r>
              <a:rPr lang="zh-CN" altLang="en-US" sz="1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基于二维图纸的三维几何样机设计与建模；基于三维模型的空间电气布局、管路敷设、数字化预装配、虚拟装配过程仿真、可制造性分析、结构强度及模态分析等。</a:t>
            </a: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6"/>
          <p:cNvSpPr txBox="1"/>
          <p:nvPr/>
        </p:nvSpPr>
        <p:spPr>
          <a:xfrm>
            <a:off x="1796888" y="5394449"/>
            <a:ext cx="2662590" cy="469521"/>
          </a:xfrm>
          <a:prstGeom prst="rect">
            <a:avLst/>
          </a:prstGeom>
          <a:noFill/>
        </p:spPr>
        <p:txBody>
          <a:bodyPr wrap="none" lIns="99220" tIns="49610" rIns="99220" bIns="49610" rtlCol="0">
            <a:spAutoFit/>
          </a:bodyPr>
          <a:lstStyle/>
          <a:p>
            <a:r>
              <a:rPr lang="zh-CN" altLang="en-US" sz="2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数字化设计与仿真</a:t>
            </a:r>
            <a:endParaRPr lang="zh-CN" altLang="en-US" sz="2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16"/>
          <p:cNvSpPr txBox="1"/>
          <p:nvPr/>
        </p:nvSpPr>
        <p:spPr>
          <a:xfrm>
            <a:off x="8438573" y="5323010"/>
            <a:ext cx="3270129" cy="469521"/>
          </a:xfrm>
          <a:prstGeom prst="rect">
            <a:avLst/>
          </a:prstGeom>
          <a:noFill/>
        </p:spPr>
        <p:txBody>
          <a:bodyPr wrap="none" lIns="99220" tIns="49610" rIns="99220" bIns="49610" rtlCol="0">
            <a:spAutoFit/>
          </a:bodyPr>
          <a:lstStyle/>
          <a:p>
            <a:r>
              <a:rPr lang="zh-CN" altLang="en-US" sz="2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2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2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”行业解决方案</a:t>
            </a:r>
            <a:endParaRPr lang="zh-CN" altLang="en-US" sz="2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30" name="Picture 6" descr="C:\Users\xiaof\Desktop\臭肖峰\20141118091010_68351.png"/>
          <p:cNvPicPr>
            <a:picLocks noChangeAspect="1" noChangeArrowheads="1"/>
          </p:cNvPicPr>
          <p:nvPr/>
        </p:nvPicPr>
        <p:blipFill>
          <a:blip r:embed="rId4"/>
          <a:srcRect r="18494"/>
          <a:stretch>
            <a:fillRect/>
          </a:stretch>
        </p:blipFill>
        <p:spPr bwMode="auto">
          <a:xfrm>
            <a:off x="3143227" y="2473317"/>
            <a:ext cx="3197583" cy="2655362"/>
          </a:xfrm>
          <a:prstGeom prst="rect">
            <a:avLst/>
          </a:prstGeom>
          <a:noFill/>
        </p:spPr>
      </p:pic>
      <p:sp>
        <p:nvSpPr>
          <p:cNvPr id="19" name="TextBox 15"/>
          <p:cNvSpPr txBox="1"/>
          <p:nvPr/>
        </p:nvSpPr>
        <p:spPr>
          <a:xfrm>
            <a:off x="8501077" y="5688027"/>
            <a:ext cx="3429024" cy="996075"/>
          </a:xfrm>
          <a:prstGeom prst="rect">
            <a:avLst/>
          </a:prstGeom>
          <a:noFill/>
        </p:spPr>
        <p:txBody>
          <a:bodyPr wrap="square" lIns="99220" tIns="49610" rIns="99220" bIns="49610" rtlCol="0">
            <a:spAutoFit/>
          </a:bodyPr>
          <a:lstStyle/>
          <a:p>
            <a:pPr algn="just">
              <a:lnSpc>
                <a:spcPct val="150000"/>
              </a:lnSpc>
            </a:pPr>
            <a:r>
              <a:rPr lang="en-US" altLang="zh-CN" sz="1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1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被称为</a:t>
            </a:r>
            <a:r>
              <a:rPr lang="en-US" altLang="zh-CN" sz="1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21</a:t>
            </a:r>
            <a:r>
              <a:rPr lang="zh-CN" altLang="en-US" sz="1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世纪最有可能改变人类生活的科学技术之一。 “</a:t>
            </a:r>
            <a:r>
              <a:rPr lang="en-US" altLang="zh-CN" sz="1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1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＋”概念在</a:t>
            </a:r>
            <a:r>
              <a:rPr lang="en-US" altLang="zh-CN" sz="1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VR+</a:t>
            </a:r>
            <a:r>
              <a:rPr lang="zh-CN" altLang="en-US" sz="1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行业解决方案中更是引发无限遐想。公司结合最先进的影视特技技术、最通用的引擎打造视觉震撼的虚拟现实内容。</a:t>
            </a:r>
            <a:endParaRPr lang="en-US" altLang="zh-CN" sz="1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descr="http://s11.sinaimg.cn/middle/6a4aea43g8c3d269e44ca&amp;690"/>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9731533" y="2431009"/>
            <a:ext cx="3127262" cy="2711794"/>
          </a:xfrm>
          <a:prstGeom prst="rect">
            <a:avLst/>
          </a:prstGeom>
          <a:noFill/>
          <a:extLst>
            <a:ext uri="{909E8E84-426E-40DD-AFC4-6F175D3DCCD1}">
              <a14:hiddenFill xmlns:a14="http://schemas.microsoft.com/office/drawing/2010/main" xmlns="">
                <a:solidFill>
                  <a:srgbClr val="FFFFFF"/>
                </a:solidFill>
              </a14:hiddenFill>
            </a:ext>
          </a:extLst>
        </p:spPr>
      </p:pic>
      <p:pic>
        <p:nvPicPr>
          <p:cNvPr id="18434" name="Picture 2" descr="http://image.tianjimedia.com/uploadImages/2015/244/07/1YZ8E586369B_1.jpg"/>
          <p:cNvPicPr>
            <a:picLocks noChangeAspect="1" noChangeArrowheads="1"/>
          </p:cNvPicPr>
          <p:nvPr/>
        </p:nvPicPr>
        <p:blipFill>
          <a:blip r:embed="rId6"/>
          <a:srcRect/>
          <a:stretch>
            <a:fillRect/>
          </a:stretch>
        </p:blipFill>
        <p:spPr bwMode="auto">
          <a:xfrm>
            <a:off x="6357937" y="1258871"/>
            <a:ext cx="3357586" cy="2714644"/>
          </a:xfrm>
          <a:prstGeom prst="rect">
            <a:avLst/>
          </a:prstGeom>
          <a:noFill/>
        </p:spPr>
      </p:pic>
    </p:spTree>
    <p:extLst>
      <p:ext uri="{BB962C8B-B14F-4D97-AF65-F5344CB8AC3E}">
        <p14:creationId xmlns:p14="http://schemas.microsoft.com/office/powerpoint/2010/main" xmlns="" val="1293326865"/>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2"/>
            </p:custDataLst>
          </p:nvPr>
        </p:nvSpPr>
        <p:spPr>
          <a:xfrm>
            <a:off x="6225120" y="3003559"/>
            <a:ext cx="6633630" cy="1205442"/>
          </a:xfrm>
          <a:prstGeom prst="rect">
            <a:avLst/>
          </a:prstGeom>
          <a:solidFill>
            <a:schemeClr val="accent1"/>
          </a:solidFill>
          <a:ln w="12700" cap="flat" cmpd="sng" algn="ctr">
            <a:noFill/>
            <a:prstDash val="solid"/>
            <a:miter lim="800000"/>
          </a:ln>
          <a:effectLst/>
        </p:spPr>
        <p:txBody>
          <a:bodyPr lIns="341700" rIns="949167" anchor="ctr"/>
          <a:lstStyle/>
          <a:p>
            <a:pPr>
              <a:lnSpc>
                <a:spcPct val="130000"/>
              </a:lnSpc>
              <a:defRPr/>
            </a:pPr>
            <a:endParaRPr lang="zh-CN" altLang="en-US" sz="1476" kern="0" dirty="0">
              <a:solidFill>
                <a:prstClr val="black">
                  <a:lumMod val="50000"/>
                  <a:lumOff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6429375" y="3317302"/>
            <a:ext cx="3467616" cy="584775"/>
          </a:xfrm>
          <a:prstGeom prst="rect">
            <a:avLst/>
          </a:prstGeom>
        </p:spPr>
        <p:txBody>
          <a:bodyPr wrap="none">
            <a:spAutoFit/>
          </a:bodyPr>
          <a:lstStyle/>
          <a:p>
            <a:r>
              <a:rPr lang="zh-CN" altLang="en-US"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数字化设计与仿真</a:t>
            </a:r>
            <a:endParaRPr lang="zh-CN" altLang="en-US"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descr="C:\Users\xiaof\Desktop\臭肖峰\20140403060411339.jpg"/>
          <p:cNvPicPr>
            <a:picLocks noChangeAspect="1" noChangeArrowheads="1"/>
          </p:cNvPicPr>
          <p:nvPr/>
        </p:nvPicPr>
        <p:blipFill>
          <a:blip r:embed="rId5"/>
          <a:srcRect/>
          <a:stretch>
            <a:fillRect/>
          </a:stretch>
        </p:blipFill>
        <p:spPr bwMode="auto">
          <a:xfrm>
            <a:off x="428583" y="973119"/>
            <a:ext cx="5713628" cy="3214710"/>
          </a:xfrm>
          <a:prstGeom prst="rect">
            <a:avLst/>
          </a:prstGeom>
          <a:noFill/>
        </p:spPr>
      </p:pic>
      <p:pic>
        <p:nvPicPr>
          <p:cNvPr id="1027" name="Picture 3" descr="C:\Users\xiaof\Desktop\臭肖峰\08b375224f4a20a44804ce9393529822730ed0f5.jpg"/>
          <p:cNvPicPr>
            <a:picLocks noChangeAspect="1" noChangeArrowheads="1"/>
          </p:cNvPicPr>
          <p:nvPr/>
        </p:nvPicPr>
        <p:blipFill>
          <a:blip r:embed="rId6"/>
          <a:srcRect l="3140" r="4217"/>
          <a:stretch>
            <a:fillRect/>
          </a:stretch>
        </p:blipFill>
        <p:spPr bwMode="auto">
          <a:xfrm>
            <a:off x="6215061" y="4259267"/>
            <a:ext cx="4214842" cy="2400294"/>
          </a:xfrm>
          <a:prstGeom prst="rect">
            <a:avLst/>
          </a:prstGeom>
          <a:noFill/>
        </p:spPr>
      </p:pic>
      <p:pic>
        <p:nvPicPr>
          <p:cNvPr id="1028" name="Picture 4" descr="C:\Users\xiaof\Desktop\臭肖峰\20111202010351080530.jpg"/>
          <p:cNvPicPr>
            <a:picLocks noChangeAspect="1" noChangeArrowheads="1"/>
          </p:cNvPicPr>
          <p:nvPr/>
        </p:nvPicPr>
        <p:blipFill>
          <a:blip r:embed="rId7"/>
          <a:srcRect/>
          <a:stretch>
            <a:fillRect/>
          </a:stretch>
        </p:blipFill>
        <p:spPr bwMode="auto">
          <a:xfrm>
            <a:off x="2357409" y="4259267"/>
            <a:ext cx="3786214" cy="2371544"/>
          </a:xfrm>
          <a:prstGeom prst="rect">
            <a:avLst/>
          </a:prstGeom>
          <a:noFill/>
        </p:spPr>
      </p:pic>
    </p:spTree>
    <p:custDataLst>
      <p:tags r:id="rId1"/>
    </p:custDataLst>
    <p:extLst>
      <p:ext uri="{BB962C8B-B14F-4D97-AF65-F5344CB8AC3E}">
        <p14:creationId xmlns:p14="http://schemas.microsoft.com/office/powerpoint/2010/main" xmlns="" val="49912247"/>
      </p:ext>
    </p:extLst>
  </p:cSld>
  <p:clrMapOvr>
    <a:masterClrMapping/>
  </p:clrMapOvr>
  <p:transition spd="slow">
    <p:push/>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SCORM_ENDPOINT" val="&lt;endpoint&gt;&lt;enable&gt;0&lt;/enable&gt;&lt;lrs&gt;http://&lt;/lrs&gt;&lt;auth&gt;0&lt;/auth&gt;&lt;login&gt;&lt;/login&gt;&lt;password&gt;&lt;/password&gt;&lt;key&gt;&lt;/key&gt;&lt;name&gt;&lt;/name&gt;&lt;email&gt;&lt;/email&gt;&lt;/endpoint&gt;&#10;"/>
  <p:tag name="ISPRING_PRESENTATION_TITLE" val="bt089"/>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1.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Rectangle 12"/>
</p:tagLst>
</file>

<file path=ppt/tags/tag13.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Rectangle 12"/>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自定义设计方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2239</Words>
  <Application>Microsoft Office PowerPoint</Application>
  <PresentationFormat>自定义</PresentationFormat>
  <Paragraphs>250</Paragraphs>
  <Slides>31</Slides>
  <Notes>24</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自定义设计方案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bt089</dc:title>
  <dc:creator/>
  <cp:lastModifiedBy/>
  <cp:revision>1</cp:revision>
  <dcterms:created xsi:type="dcterms:W3CDTF">2016-11-11T17:57:39Z</dcterms:created>
  <dcterms:modified xsi:type="dcterms:W3CDTF">2017-01-10T14:30:28Z</dcterms:modified>
</cp:coreProperties>
</file>